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782" r:id="rId2"/>
    <p:sldId id="2893" r:id="rId3"/>
    <p:sldId id="2894" r:id="rId4"/>
    <p:sldId id="2883" r:id="rId5"/>
    <p:sldId id="2876" r:id="rId6"/>
    <p:sldId id="2877" r:id="rId7"/>
    <p:sldId id="2878" r:id="rId8"/>
    <p:sldId id="2879" r:id="rId9"/>
    <p:sldId id="2882" r:id="rId10"/>
    <p:sldId id="2874" r:id="rId11"/>
    <p:sldId id="2884" r:id="rId12"/>
    <p:sldId id="2885" r:id="rId13"/>
    <p:sldId id="2887" r:id="rId14"/>
    <p:sldId id="2886" r:id="rId15"/>
    <p:sldId id="2888" r:id="rId16"/>
    <p:sldId id="2889" r:id="rId17"/>
    <p:sldId id="2890" r:id="rId18"/>
    <p:sldId id="2891" r:id="rId19"/>
    <p:sldId id="2892" r:id="rId20"/>
    <p:sldId id="2895" r:id="rId21"/>
    <p:sldId id="2897" r:id="rId22"/>
    <p:sldId id="2898" r:id="rId23"/>
    <p:sldId id="2899" r:id="rId24"/>
    <p:sldId id="2900" r:id="rId25"/>
    <p:sldId id="2901" r:id="rId26"/>
    <p:sldId id="2902" r:id="rId27"/>
    <p:sldId id="2903" r:id="rId28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5" pos="14470" userDrawn="1">
          <p15:clr>
            <a:srgbClr val="A4A3A4"/>
          </p15:clr>
        </p15:guide>
        <p15:guide id="52" pos="7678" userDrawn="1">
          <p15:clr>
            <a:srgbClr val="A4A3A4"/>
          </p15:clr>
        </p15:guide>
        <p15:guide id="53" orient="horz" pos="4320" userDrawn="1">
          <p15:clr>
            <a:srgbClr val="A4A3A4"/>
          </p15:clr>
        </p15:guide>
        <p15:guide id="55" pos="12526" userDrawn="1">
          <p15:clr>
            <a:srgbClr val="A4A3A4"/>
          </p15:clr>
        </p15:guide>
        <p15:guide id="56" orient="horz" pos="69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4D4E2"/>
    <a:srgbClr val="CFCFCF"/>
    <a:srgbClr val="445469"/>
    <a:srgbClr val="625556"/>
    <a:srgbClr val="7C9998"/>
    <a:srgbClr val="F2F2F2"/>
    <a:srgbClr val="5A5A66"/>
    <a:srgbClr val="626162"/>
    <a:srgbClr val="3737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56" autoAdjust="0"/>
    <p:restoredTop sz="96272" autoAdjust="0"/>
  </p:normalViewPr>
  <p:slideViewPr>
    <p:cSldViewPr snapToGrid="0" snapToObjects="1">
      <p:cViewPr varScale="1">
        <p:scale>
          <a:sx n="48" d="100"/>
          <a:sy n="48" d="100"/>
        </p:scale>
        <p:origin x="381" y="33"/>
      </p:cViewPr>
      <p:guideLst>
        <p:guide pos="14470"/>
        <p:guide pos="7678"/>
        <p:guide orient="horz" pos="4320"/>
        <p:guide pos="12526"/>
        <p:guide orient="horz" pos="6984"/>
      </p:guideLst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6/17/2019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648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580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605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872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53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405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09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691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534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346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88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273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171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266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72F18B1A-9341-BA49-8CE7-D9C7E7B972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331470" y="-365760"/>
            <a:ext cx="25040590" cy="14447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8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72F18B1A-9341-BA49-8CE7-D9C7E7B972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658974" y="2571749"/>
            <a:ext cx="12372976" cy="78324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554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877264-9F59-49FF-A2D2-5F5066A79527}"/>
              </a:ext>
            </a:extLst>
          </p:cNvPr>
          <p:cNvSpPr/>
          <p:nvPr userDrawn="1"/>
        </p:nvSpPr>
        <p:spPr>
          <a:xfrm>
            <a:off x="22980268" y="315078"/>
            <a:ext cx="988964" cy="991892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2485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3145522" y="564821"/>
            <a:ext cx="789244" cy="49240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000" b="1" i="0" smtClean="0">
                <a:solidFill>
                  <a:srgbClr val="F2F2F2"/>
                </a:solidFill>
                <a:latin typeface="Montserrat" charset="0"/>
                <a:ea typeface="Montserrat" charset="0"/>
                <a:cs typeface="Montserrat" charset="0"/>
              </a:rPr>
              <a:pPr algn="ctr"/>
              <a:t>‹#›</a:t>
            </a:fld>
            <a:r>
              <a:rPr lang="id-ID" sz="2000" b="1" i="0" dirty="0">
                <a:solidFill>
                  <a:srgbClr val="F2F2F2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3200061" y="991196"/>
            <a:ext cx="550766" cy="397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Montserra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4" r:id="rId2"/>
    <p:sldLayoutId id="2147483885" r:id="rId3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4000" b="0" i="0" kern="1200">
          <a:solidFill>
            <a:schemeClr val="tx1"/>
          </a:solidFill>
          <a:latin typeface="Montserrat Light" charset="0"/>
          <a:ea typeface="Montserrat Light" charset="0"/>
          <a:cs typeface="Montserrat Light" charset="0"/>
        </a:defRPr>
      </a:lvl1pPr>
    </p:titleStyle>
    <p:bodyStyle>
      <a:lvl1pPr marL="0" indent="0" algn="l" defTabSz="1828434" rtl="0" eaLnBrk="1" latinLnBrk="0" hangingPunct="1">
        <a:lnSpc>
          <a:spcPct val="90000"/>
        </a:lnSpc>
        <a:spcBef>
          <a:spcPts val="2000"/>
        </a:spcBef>
        <a:buFont typeface="Arial" charset="0"/>
        <a:buNone/>
        <a:defRPr lang="en-US" sz="4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914217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4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1828434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2742651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3656868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F8B31D-1A34-4048-9509-6317D8840A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1" t="2504" r="4493" b="5716"/>
          <a:stretch/>
        </p:blipFill>
        <p:spPr>
          <a:xfrm>
            <a:off x="0" y="0"/>
            <a:ext cx="24377650" cy="13716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425819E-426F-7345-862D-7843346E826C}"/>
              </a:ext>
            </a:extLst>
          </p:cNvPr>
          <p:cNvSpPr/>
          <p:nvPr/>
        </p:nvSpPr>
        <p:spPr>
          <a:xfrm>
            <a:off x="542257" y="427428"/>
            <a:ext cx="22198474" cy="12729411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6E26CC1-0A9A-F84F-B7CB-0BBCE82D2459}"/>
              </a:ext>
            </a:extLst>
          </p:cNvPr>
          <p:cNvGrpSpPr/>
          <p:nvPr/>
        </p:nvGrpSpPr>
        <p:grpSpPr>
          <a:xfrm>
            <a:off x="2261229" y="1672378"/>
            <a:ext cx="19855191" cy="6770851"/>
            <a:chOff x="2053833" y="5972926"/>
            <a:chExt cx="19855191" cy="2576452"/>
          </a:xfrm>
        </p:grpSpPr>
        <p:sp>
          <p:nvSpPr>
            <p:cNvPr id="9" name="TextBox 8"/>
            <p:cNvSpPr txBox="1"/>
            <p:nvPr/>
          </p:nvSpPr>
          <p:spPr>
            <a:xfrm>
              <a:off x="2377186" y="6116658"/>
              <a:ext cx="16673154" cy="179186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000" b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Using Genetic Algorithm to</a:t>
              </a:r>
            </a:p>
            <a:p>
              <a:r>
                <a:rPr lang="en-US" sz="10000" b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Modify Scheduled Flights </a:t>
              </a:r>
            </a:p>
            <a:p>
              <a:r>
                <a:rPr lang="en-US" sz="10000" b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to Track Regular Traffic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667D93E-B03B-4746-8F6F-D08175827533}"/>
                </a:ext>
              </a:extLst>
            </p:cNvPr>
            <p:cNvSpPr txBox="1"/>
            <p:nvPr/>
          </p:nvSpPr>
          <p:spPr>
            <a:xfrm>
              <a:off x="2468626" y="7921102"/>
              <a:ext cx="19440398" cy="628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Leonardo Piñero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 June 2019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E2637F-C41B-604F-BF8F-0614C730E029}"/>
                </a:ext>
              </a:extLst>
            </p:cNvPr>
            <p:cNvSpPr txBox="1"/>
            <p:nvPr/>
          </p:nvSpPr>
          <p:spPr>
            <a:xfrm>
              <a:off x="2468626" y="5972926"/>
              <a:ext cx="7005187" cy="1756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pc="300" dirty="0">
                  <a:solidFill>
                    <a:schemeClr val="bg1"/>
                  </a:solidFill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ATOMS-02: UAS Traffic Management I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D3720BB-1088-DD47-9E70-202E2505EAE7}"/>
                </a:ext>
              </a:extLst>
            </p:cNvPr>
            <p:cNvSpPr/>
            <p:nvPr/>
          </p:nvSpPr>
          <p:spPr>
            <a:xfrm rot="16200000" flipV="1">
              <a:off x="1268556" y="7030007"/>
              <a:ext cx="1627201" cy="566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3892464-E004-4746-B844-31E5C5987BE3}"/>
              </a:ext>
            </a:extLst>
          </p:cNvPr>
          <p:cNvSpPr/>
          <p:nvPr/>
        </p:nvSpPr>
        <p:spPr>
          <a:xfrm>
            <a:off x="22740731" y="1480930"/>
            <a:ext cx="1094662" cy="11675911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734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6195927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Applications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7A72C3-3AC3-D64F-96C6-D12F563DE94A}"/>
              </a:ext>
            </a:extLst>
          </p:cNvPr>
          <p:cNvSpPr txBox="1">
            <a:spLocks/>
          </p:cNvSpPr>
          <p:nvPr/>
        </p:nvSpPr>
        <p:spPr>
          <a:xfrm>
            <a:off x="1531318" y="4595692"/>
            <a:ext cx="13258107" cy="1903482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ts val="4299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Existing traffic is estimated by Android users’ anonymized  location</a:t>
            </a:r>
          </a:p>
          <a:p>
            <a:pPr marL="457200" indent="-457200" algn="l">
              <a:lnSpc>
                <a:spcPts val="4299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UAV routes which give visual confirmation would help determine the reliability of current estimates, especially in areas with low Android usage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6D94F8-261E-684F-BF60-D7CD4138DBED}"/>
              </a:ext>
            </a:extLst>
          </p:cNvPr>
          <p:cNvSpPr/>
          <p:nvPr/>
        </p:nvSpPr>
        <p:spPr>
          <a:xfrm>
            <a:off x="2413484" y="3909605"/>
            <a:ext cx="7257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ato" panose="020F0502020204030203" pitchFamily="34" charset="0"/>
              </a:rPr>
              <a:t>Google Maps Traffic Validation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4A7EB6-F524-4388-8F99-62B07B67578E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BACKGROUND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➤ RESULTS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AA73315-CEBF-4A58-939B-F25D9172C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6307" y="4132210"/>
            <a:ext cx="2356746" cy="217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11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6195927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Applications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7A72C3-3AC3-D64F-96C6-D12F563DE94A}"/>
              </a:ext>
            </a:extLst>
          </p:cNvPr>
          <p:cNvSpPr txBox="1">
            <a:spLocks/>
          </p:cNvSpPr>
          <p:nvPr/>
        </p:nvSpPr>
        <p:spPr>
          <a:xfrm>
            <a:off x="1531318" y="4595692"/>
            <a:ext cx="13258107" cy="1903482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defPPr>
              <a:defRPr lang="en-US"/>
            </a:defPPr>
            <a:lvl1pPr indent="0" defTabSz="1087636">
              <a:lnSpc>
                <a:spcPts val="4299"/>
              </a:lnSpc>
              <a:spcBef>
                <a:spcPct val="20000"/>
              </a:spcBef>
              <a:buFont typeface="Arial"/>
              <a:buNone/>
              <a:defRPr sz="2800">
                <a:solidFill>
                  <a:schemeClr val="bg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Existing traffic is estimated by Android users’ anonymized  location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UAV routes which give visual confirmation would help determine the reliability of current estimates, especially in areas with low Android usage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6D94F8-261E-684F-BF60-D7CD4138DBED}"/>
              </a:ext>
            </a:extLst>
          </p:cNvPr>
          <p:cNvSpPr/>
          <p:nvPr/>
        </p:nvSpPr>
        <p:spPr>
          <a:xfrm>
            <a:off x="2413484" y="3909605"/>
            <a:ext cx="7257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rPr>
              <a:t>Google Maps Traffic Validation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4A7EB6-F524-4388-8F99-62B07B67578E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BACKGROUND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➤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AC739F-9C86-4AF0-B0B0-682D3206BB7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026307" y="4122271"/>
            <a:ext cx="2356746" cy="2177298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7468FF40-06E0-49E4-AABF-822CBC57BFE8}"/>
              </a:ext>
            </a:extLst>
          </p:cNvPr>
          <p:cNvSpPr txBox="1">
            <a:spLocks/>
          </p:cNvSpPr>
          <p:nvPr/>
        </p:nvSpPr>
        <p:spPr>
          <a:xfrm>
            <a:off x="1531318" y="7455737"/>
            <a:ext cx="13258107" cy="1903482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ts val="4299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 spatial and temporal resolution of satellite imagery is unreliable for observing smaller fauna, such as water fowl</a:t>
            </a:r>
          </a:p>
          <a:p>
            <a:pPr marL="457200" indent="-457200" algn="l">
              <a:lnSpc>
                <a:spcPts val="4299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UAV routes can track the regular movements of fauna throughout the day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5F78A8-EC86-4E0D-AD4E-2F81D4D688F8}"/>
              </a:ext>
            </a:extLst>
          </p:cNvPr>
          <p:cNvSpPr/>
          <p:nvPr/>
        </p:nvSpPr>
        <p:spPr>
          <a:xfrm>
            <a:off x="2413484" y="6769650"/>
            <a:ext cx="7257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Ecological Observation</a:t>
            </a:r>
          </a:p>
        </p:txBody>
      </p:sp>
      <p:pic>
        <p:nvPicPr>
          <p:cNvPr id="10" name="Graphic 9" descr="Duck">
            <a:extLst>
              <a:ext uri="{FF2B5EF4-FFF2-40B4-BE49-F238E27FC236}">
                <a16:creationId xmlns:a16="http://schemas.microsoft.com/office/drawing/2014/main" id="{35D1968B-CB63-426F-94EE-88057250E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26307" y="8370003"/>
            <a:ext cx="914400" cy="914400"/>
          </a:xfrm>
          <a:prstGeom prst="rect">
            <a:avLst/>
          </a:prstGeom>
        </p:spPr>
      </p:pic>
      <p:pic>
        <p:nvPicPr>
          <p:cNvPr id="12" name="Graphic 11" descr="Goat">
            <a:extLst>
              <a:ext uri="{FF2B5EF4-FFF2-40B4-BE49-F238E27FC236}">
                <a16:creationId xmlns:a16="http://schemas.microsoft.com/office/drawing/2014/main" id="{7C282DDB-5909-45EA-A659-ACDC638B9C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6940707" y="7759957"/>
            <a:ext cx="1632106" cy="163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29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6195927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Applications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7A72C3-3AC3-D64F-96C6-D12F563DE94A}"/>
              </a:ext>
            </a:extLst>
          </p:cNvPr>
          <p:cNvSpPr txBox="1">
            <a:spLocks/>
          </p:cNvSpPr>
          <p:nvPr/>
        </p:nvSpPr>
        <p:spPr>
          <a:xfrm>
            <a:off x="1531318" y="4595692"/>
            <a:ext cx="13258107" cy="1903482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defPPr>
              <a:defRPr lang="en-US"/>
            </a:defPPr>
            <a:lvl1pPr marL="457200" indent="-457200" defTabSz="1087636">
              <a:lnSpc>
                <a:spcPts val="4299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bg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Existing traffic is estimated by Android users’ anonymized  location</a:t>
            </a:r>
          </a:p>
          <a:p>
            <a:r>
              <a:rPr lang="en-US" dirty="0"/>
              <a:t>UAV routes which give visual confirmation would help determine the reliability of current estimates, especially in areas with low Android usage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6D94F8-261E-684F-BF60-D7CD4138DBED}"/>
              </a:ext>
            </a:extLst>
          </p:cNvPr>
          <p:cNvSpPr/>
          <p:nvPr/>
        </p:nvSpPr>
        <p:spPr>
          <a:xfrm>
            <a:off x="2413484" y="3909605"/>
            <a:ext cx="7257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rPr>
              <a:t>Google Maps Traffic Validation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4A7EB6-F524-4388-8F99-62B07B67578E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BACKGROUND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➤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AC739F-9C86-4AF0-B0B0-682D3206BB7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026307" y="4122271"/>
            <a:ext cx="2356746" cy="2177298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7468FF40-06E0-49E4-AABF-822CBC57BFE8}"/>
              </a:ext>
            </a:extLst>
          </p:cNvPr>
          <p:cNvSpPr txBox="1">
            <a:spLocks/>
          </p:cNvSpPr>
          <p:nvPr/>
        </p:nvSpPr>
        <p:spPr>
          <a:xfrm>
            <a:off x="1531318" y="7455737"/>
            <a:ext cx="13258107" cy="1903482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defPPr>
              <a:defRPr lang="en-US"/>
            </a:defPPr>
            <a:lvl1pPr marL="457200" indent="-457200" defTabSz="1087636">
              <a:lnSpc>
                <a:spcPts val="4299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bg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The spatial and temporal resolution of satellite imagery is unreliable for observing smaller fauna, such as water fowl</a:t>
            </a:r>
          </a:p>
          <a:p>
            <a:r>
              <a:rPr lang="en-US" dirty="0"/>
              <a:t>UAV routes can track the regular movements of fauna throughout the day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5F78A8-EC86-4E0D-AD4E-2F81D4D688F8}"/>
              </a:ext>
            </a:extLst>
          </p:cNvPr>
          <p:cNvSpPr/>
          <p:nvPr/>
        </p:nvSpPr>
        <p:spPr>
          <a:xfrm>
            <a:off x="2413484" y="6769650"/>
            <a:ext cx="7257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rPr>
              <a:t>Ecological Observation</a:t>
            </a:r>
          </a:p>
        </p:txBody>
      </p:sp>
      <p:pic>
        <p:nvPicPr>
          <p:cNvPr id="10" name="Graphic 9" descr="Duck">
            <a:extLst>
              <a:ext uri="{FF2B5EF4-FFF2-40B4-BE49-F238E27FC236}">
                <a16:creationId xmlns:a16="http://schemas.microsoft.com/office/drawing/2014/main" id="{35D1968B-CB63-426F-94EE-88057250E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26307" y="8370003"/>
            <a:ext cx="914400" cy="914400"/>
          </a:xfrm>
          <a:prstGeom prst="rect">
            <a:avLst/>
          </a:prstGeom>
        </p:spPr>
      </p:pic>
      <p:pic>
        <p:nvPicPr>
          <p:cNvPr id="12" name="Graphic 11" descr="Goat">
            <a:extLst>
              <a:ext uri="{FF2B5EF4-FFF2-40B4-BE49-F238E27FC236}">
                <a16:creationId xmlns:a16="http://schemas.microsoft.com/office/drawing/2014/main" id="{7C282DDB-5909-45EA-A659-ACDC638B9C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6940707" y="7759957"/>
            <a:ext cx="1632106" cy="1632106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D427F4F8-85F4-4726-B022-77849A68FF72}"/>
              </a:ext>
            </a:extLst>
          </p:cNvPr>
          <p:cNvSpPr txBox="1">
            <a:spLocks/>
          </p:cNvSpPr>
          <p:nvPr/>
        </p:nvSpPr>
        <p:spPr>
          <a:xfrm>
            <a:off x="1531320" y="10315782"/>
            <a:ext cx="13258107" cy="1903482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ts val="4299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Patterns in air pollution movement may be observed</a:t>
            </a:r>
          </a:p>
          <a:p>
            <a:pPr marL="457200" indent="-457200" algn="l">
              <a:lnSpc>
                <a:spcPts val="4299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Satellite imagery has been used, but UAV fleets can provide higher temporal resolution for faster-moving clouds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D0D16D-C17B-4F75-9A10-09A03A80D94A}"/>
              </a:ext>
            </a:extLst>
          </p:cNvPr>
          <p:cNvSpPr/>
          <p:nvPr/>
        </p:nvSpPr>
        <p:spPr>
          <a:xfrm>
            <a:off x="2413486" y="9629695"/>
            <a:ext cx="7257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Atmospheric Survey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1DA8FB2-DE7D-4D64-B3CB-4D2D874D27A7}"/>
              </a:ext>
            </a:extLst>
          </p:cNvPr>
          <p:cNvGrpSpPr/>
          <p:nvPr/>
        </p:nvGrpSpPr>
        <p:grpSpPr>
          <a:xfrm>
            <a:off x="15678187" y="10133209"/>
            <a:ext cx="2972606" cy="2268626"/>
            <a:chOff x="15667123" y="10001941"/>
            <a:chExt cx="2972606" cy="2268626"/>
          </a:xfrm>
        </p:grpSpPr>
        <p:pic>
          <p:nvPicPr>
            <p:cNvPr id="4" name="Graphic 3" descr="Smoking">
              <a:extLst>
                <a:ext uri="{FF2B5EF4-FFF2-40B4-BE49-F238E27FC236}">
                  <a16:creationId xmlns:a16="http://schemas.microsoft.com/office/drawing/2014/main" id="{F2D1D087-43A5-4672-A997-D394911F1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678654" y="10309492"/>
              <a:ext cx="1961075" cy="1961075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9D41C15-41EC-40BF-87B8-FD520996AC7F}"/>
                </a:ext>
              </a:extLst>
            </p:cNvPr>
            <p:cNvSpPr/>
            <p:nvPr/>
          </p:nvSpPr>
          <p:spPr>
            <a:xfrm>
              <a:off x="16536473" y="11514483"/>
              <a:ext cx="1846580" cy="704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Graphic 20" descr="Smoking">
              <a:extLst>
                <a:ext uri="{FF2B5EF4-FFF2-40B4-BE49-F238E27FC236}">
                  <a16:creationId xmlns:a16="http://schemas.microsoft.com/office/drawing/2014/main" id="{C6AB245A-65C0-48D2-BC97-FF6CA895C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7123" y="10309491"/>
              <a:ext cx="1961075" cy="196107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EEF389E-F3FE-44A4-BCE7-EEA2DFD9411A}"/>
                </a:ext>
              </a:extLst>
            </p:cNvPr>
            <p:cNvSpPr/>
            <p:nvPr/>
          </p:nvSpPr>
          <p:spPr>
            <a:xfrm>
              <a:off x="15667123" y="11521636"/>
              <a:ext cx="444347" cy="704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220C1F2-5454-480B-87A1-2A763BD755E7}"/>
                </a:ext>
              </a:extLst>
            </p:cNvPr>
            <p:cNvSpPr/>
            <p:nvPr/>
          </p:nvSpPr>
          <p:spPr>
            <a:xfrm rot="2597069">
              <a:off x="15842401" y="11323985"/>
              <a:ext cx="444347" cy="704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0355DF0-B4BF-490D-93A5-0E29ECD47CD9}"/>
                </a:ext>
              </a:extLst>
            </p:cNvPr>
            <p:cNvSpPr/>
            <p:nvPr/>
          </p:nvSpPr>
          <p:spPr>
            <a:xfrm rot="5400000">
              <a:off x="16211221" y="11331752"/>
              <a:ext cx="444347" cy="4905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1CD53C3-7340-4C1D-8B6E-82CEDE9E071F}"/>
                </a:ext>
              </a:extLst>
            </p:cNvPr>
            <p:cNvSpPr/>
            <p:nvPr/>
          </p:nvSpPr>
          <p:spPr>
            <a:xfrm rot="5400000">
              <a:off x="16826214" y="11353113"/>
              <a:ext cx="336329" cy="6733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DC31C9E-271A-41E7-8821-E93E44EABBE1}"/>
                </a:ext>
              </a:extLst>
            </p:cNvPr>
            <p:cNvSpPr/>
            <p:nvPr/>
          </p:nvSpPr>
          <p:spPr>
            <a:xfrm>
              <a:off x="16613856" y="11594771"/>
              <a:ext cx="109380" cy="354544"/>
            </a:xfrm>
            <a:prstGeom prst="rect">
              <a:avLst/>
            </a:prstGeom>
            <a:solidFill>
              <a:srgbClr val="445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8A7825C-0609-4DEC-9866-707D11B0F2E9}"/>
                </a:ext>
              </a:extLst>
            </p:cNvPr>
            <p:cNvSpPr/>
            <p:nvPr/>
          </p:nvSpPr>
          <p:spPr>
            <a:xfrm>
              <a:off x="16840792" y="11594771"/>
              <a:ext cx="109380" cy="354544"/>
            </a:xfrm>
            <a:prstGeom prst="rect">
              <a:avLst/>
            </a:prstGeom>
            <a:solidFill>
              <a:srgbClr val="445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84F59EF-BD90-4A25-A775-7D80F784309E}"/>
                </a:ext>
              </a:extLst>
            </p:cNvPr>
            <p:cNvSpPr/>
            <p:nvPr/>
          </p:nvSpPr>
          <p:spPr>
            <a:xfrm>
              <a:off x="17075039" y="11592574"/>
              <a:ext cx="109380" cy="354544"/>
            </a:xfrm>
            <a:prstGeom prst="rect">
              <a:avLst/>
            </a:prstGeom>
            <a:solidFill>
              <a:srgbClr val="445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5A88158-01A4-40E7-84F1-72F71BCDABAB}"/>
                </a:ext>
              </a:extLst>
            </p:cNvPr>
            <p:cNvSpPr/>
            <p:nvPr/>
          </p:nvSpPr>
          <p:spPr>
            <a:xfrm rot="5400000">
              <a:off x="18085235" y="11624093"/>
              <a:ext cx="153450" cy="50363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236590E-EA92-4105-98C0-D4F530B191FC}"/>
                </a:ext>
              </a:extLst>
            </p:cNvPr>
            <p:cNvSpPr/>
            <p:nvPr/>
          </p:nvSpPr>
          <p:spPr>
            <a:xfrm rot="5400000">
              <a:off x="17879342" y="11720674"/>
              <a:ext cx="109380" cy="354544"/>
            </a:xfrm>
            <a:prstGeom prst="rect">
              <a:avLst/>
            </a:prstGeom>
            <a:solidFill>
              <a:srgbClr val="445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Graphic 6" descr="Lightning">
              <a:extLst>
                <a:ext uri="{FF2B5EF4-FFF2-40B4-BE49-F238E27FC236}">
                  <a16:creationId xmlns:a16="http://schemas.microsoft.com/office/drawing/2014/main" id="{3E3A157A-B0A3-473E-9C27-F65B92D97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5694026" y="10001941"/>
              <a:ext cx="1747762" cy="1747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0960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673133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Methodology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4A7EB6-F524-4388-8F99-62B07B67578E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</a:rPr>
              <a:t>➤ BACKGROUND </a:t>
            </a:r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RESULTS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D0D16D-C17B-4F75-9A10-09A03A80D94A}"/>
              </a:ext>
            </a:extLst>
          </p:cNvPr>
          <p:cNvSpPr/>
          <p:nvPr/>
        </p:nvSpPr>
        <p:spPr>
          <a:xfrm>
            <a:off x="2413485" y="3612290"/>
            <a:ext cx="116503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Main loop of algorithm takes feedback from simulation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451980-AECE-4C94-83D9-1E31D604F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47" y="5049078"/>
            <a:ext cx="12123090" cy="7378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6F7E6E-8BD0-4556-A745-86B9FBD6DA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6" t="1684" r="2408" b="9004"/>
          <a:stretch/>
        </p:blipFill>
        <p:spPr>
          <a:xfrm>
            <a:off x="14650278" y="4820477"/>
            <a:ext cx="6997146" cy="7242471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D8B4542-EFAB-4672-AF5E-3F73356D9AE7}"/>
              </a:ext>
            </a:extLst>
          </p:cNvPr>
          <p:cNvSpPr/>
          <p:nvPr/>
        </p:nvSpPr>
        <p:spPr>
          <a:xfrm>
            <a:off x="7285383" y="5053283"/>
            <a:ext cx="4701208" cy="2450759"/>
          </a:xfrm>
          <a:prstGeom prst="roundRect">
            <a:avLst/>
          </a:prstGeom>
          <a:noFill/>
          <a:ln w="762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4D4E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184114-C988-4254-A29B-16F36F900360}"/>
              </a:ext>
            </a:extLst>
          </p:cNvPr>
          <p:cNvSpPr txBox="1"/>
          <p:nvPr/>
        </p:nvSpPr>
        <p:spPr>
          <a:xfrm>
            <a:off x="13989448" y="8102329"/>
            <a:ext cx="1375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NORTH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518A40-FB29-4D09-8B86-B08FF70202E7}"/>
              </a:ext>
            </a:extLst>
          </p:cNvPr>
          <p:cNvSpPr txBox="1"/>
          <p:nvPr/>
        </p:nvSpPr>
        <p:spPr>
          <a:xfrm>
            <a:off x="15783194" y="9501851"/>
            <a:ext cx="427529" cy="401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E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17F98ED-78FD-4C90-8041-FCFD5678B23B}"/>
              </a:ext>
            </a:extLst>
          </p:cNvPr>
          <p:cNvCxnSpPr>
            <a:cxnSpLocks/>
          </p:cNvCxnSpPr>
          <p:nvPr/>
        </p:nvCxnSpPr>
        <p:spPr>
          <a:xfrm>
            <a:off x="14200390" y="9230687"/>
            <a:ext cx="922986" cy="957329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0BE4DAB-3975-4078-839B-5998D24AC003}"/>
              </a:ext>
            </a:extLst>
          </p:cNvPr>
          <p:cNvCxnSpPr>
            <a:cxnSpLocks/>
          </p:cNvCxnSpPr>
          <p:nvPr/>
        </p:nvCxnSpPr>
        <p:spPr>
          <a:xfrm flipH="1">
            <a:off x="14222550" y="9238709"/>
            <a:ext cx="909041" cy="906949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BF80F23-2415-4291-B0FD-D926AC229BAE}"/>
              </a:ext>
            </a:extLst>
          </p:cNvPr>
          <p:cNvCxnSpPr/>
          <p:nvPr/>
        </p:nvCxnSpPr>
        <p:spPr>
          <a:xfrm flipV="1">
            <a:off x="14656788" y="8594477"/>
            <a:ext cx="0" cy="219719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8BF7DA3-35BD-482D-82AB-729AD5D35B60}"/>
              </a:ext>
            </a:extLst>
          </p:cNvPr>
          <p:cNvCxnSpPr>
            <a:cxnSpLocks/>
          </p:cNvCxnSpPr>
          <p:nvPr/>
        </p:nvCxnSpPr>
        <p:spPr>
          <a:xfrm>
            <a:off x="13532126" y="9709352"/>
            <a:ext cx="223630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8E846C8-6775-4FEA-A183-A2C19768F96E}"/>
              </a:ext>
            </a:extLst>
          </p:cNvPr>
          <p:cNvSpPr txBox="1"/>
          <p:nvPr/>
        </p:nvSpPr>
        <p:spPr>
          <a:xfrm>
            <a:off x="12960716" y="9511747"/>
            <a:ext cx="660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W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ED417E-2AFB-4A40-ACC3-8B981C209A41}"/>
              </a:ext>
            </a:extLst>
          </p:cNvPr>
          <p:cNvSpPr txBox="1"/>
          <p:nvPr/>
        </p:nvSpPr>
        <p:spPr>
          <a:xfrm>
            <a:off x="13989448" y="10859130"/>
            <a:ext cx="1375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457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673133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Methodology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4A7EB6-F524-4388-8F99-62B07B67578E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</a:rPr>
              <a:t>➤ BACKGROUND </a:t>
            </a:r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RESULTS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D0D16D-C17B-4F75-9A10-09A03A80D94A}"/>
              </a:ext>
            </a:extLst>
          </p:cNvPr>
          <p:cNvSpPr/>
          <p:nvPr/>
        </p:nvSpPr>
        <p:spPr>
          <a:xfrm>
            <a:off x="2413485" y="3612290"/>
            <a:ext cx="116503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Every instance of target contact initializes algorithm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4DA1283-41D1-4090-BE22-722F6E02A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67"/>
          <a:stretch/>
        </p:blipFill>
        <p:spPr>
          <a:xfrm>
            <a:off x="12768954" y="4258621"/>
            <a:ext cx="9459911" cy="853735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1B4ADF0-66F0-4A66-BFFE-F869DC59B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47" y="5049078"/>
            <a:ext cx="12123090" cy="737895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4A1A2C0-E3EB-4B78-8709-49FEAF1C6F43}"/>
              </a:ext>
            </a:extLst>
          </p:cNvPr>
          <p:cNvSpPr/>
          <p:nvPr/>
        </p:nvSpPr>
        <p:spPr>
          <a:xfrm>
            <a:off x="755374" y="5291823"/>
            <a:ext cx="3866322" cy="2037522"/>
          </a:xfrm>
          <a:prstGeom prst="roundRect">
            <a:avLst/>
          </a:prstGeom>
          <a:noFill/>
          <a:ln w="762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4D4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67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673133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Methodology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4A7EB6-F524-4388-8F99-62B07B67578E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</a:rPr>
              <a:t>➤ BACKGROUND </a:t>
            </a:r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RESULTS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D0D16D-C17B-4F75-9A10-09A03A80D94A}"/>
              </a:ext>
            </a:extLst>
          </p:cNvPr>
          <p:cNvSpPr/>
          <p:nvPr/>
        </p:nvSpPr>
        <p:spPr>
          <a:xfrm>
            <a:off x="2413485" y="3612290"/>
            <a:ext cx="106266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Generate alteration vectors along common plane in the 3-D path space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CBF54E-1042-4948-99E4-E4559A7C0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47" y="5049078"/>
            <a:ext cx="12123090" cy="737895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4A1A2C0-E3EB-4B78-8709-49FEAF1C6F43}"/>
              </a:ext>
            </a:extLst>
          </p:cNvPr>
          <p:cNvSpPr/>
          <p:nvPr/>
        </p:nvSpPr>
        <p:spPr>
          <a:xfrm>
            <a:off x="6768547" y="7603435"/>
            <a:ext cx="5637689" cy="1749287"/>
          </a:xfrm>
          <a:prstGeom prst="roundRect">
            <a:avLst/>
          </a:prstGeom>
          <a:noFill/>
          <a:ln w="762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4D4E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D2B467-67AC-466A-B232-7A210DFE9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7580" y="7174369"/>
            <a:ext cx="10900831" cy="52536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0A9808-9665-41C1-B6B2-491D3A90B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91585" y="3155579"/>
            <a:ext cx="5239557" cy="2802627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7D535BA2-9981-4955-A493-070FAC1473CC}"/>
              </a:ext>
            </a:extLst>
          </p:cNvPr>
          <p:cNvSpPr/>
          <p:nvPr/>
        </p:nvSpPr>
        <p:spPr>
          <a:xfrm>
            <a:off x="19734623" y="3413018"/>
            <a:ext cx="228600" cy="2401694"/>
          </a:xfrm>
          <a:prstGeom prst="rightBrace">
            <a:avLst>
              <a:gd name="adj1" fmla="val 24781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713A72-F180-4828-97B4-182803D8E60A}"/>
              </a:ext>
            </a:extLst>
          </p:cNvPr>
          <p:cNvSpPr txBox="1"/>
          <p:nvPr/>
        </p:nvSpPr>
        <p:spPr>
          <a:xfrm>
            <a:off x="20287765" y="4207840"/>
            <a:ext cx="29896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434"/>
            <a:r>
              <a:rPr lang="en-US" sz="2000" b="1" spc="300" dirty="0">
                <a:solidFill>
                  <a:prstClr val="black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BASIS VECTORS OF COMMON PLANE</a:t>
            </a:r>
            <a:endParaRPr lang="en-US" sz="2000" b="1" spc="300" dirty="0">
              <a:solidFill>
                <a:prstClr val="white">
                  <a:lumMod val="75000"/>
                </a:prst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213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9D4A470-DB62-4C57-89C9-5D781D757ADE}"/>
              </a:ext>
            </a:extLst>
          </p:cNvPr>
          <p:cNvSpPr/>
          <p:nvPr/>
        </p:nvSpPr>
        <p:spPr>
          <a:xfrm>
            <a:off x="15798505" y="8632629"/>
            <a:ext cx="433365" cy="449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C06B94A-C9B0-40D5-A7AC-9FADFCD2F803}"/>
              </a:ext>
            </a:extLst>
          </p:cNvPr>
          <p:cNvSpPr/>
          <p:nvPr/>
        </p:nvSpPr>
        <p:spPr>
          <a:xfrm>
            <a:off x="18009797" y="8650904"/>
            <a:ext cx="433365" cy="449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673133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Methodology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4A7EB6-F524-4388-8F99-62B07B67578E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</a:rPr>
              <a:t>➤ BACKGROUND </a:t>
            </a:r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1D0D16D-C17B-4F75-9A10-09A03A80D94A}"/>
                  </a:ext>
                </a:extLst>
              </p:cNvPr>
              <p:cNvSpPr/>
              <p:nvPr/>
            </p:nvSpPr>
            <p:spPr>
              <a:xfrm>
                <a:off x="2413485" y="3612290"/>
                <a:ext cx="12902715" cy="8152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Children are generated by evolved parameters: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Lato" panose="020F0502020204030203" pitchFamily="34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𝛽</m:t>
                                    </m:r>
                                    <m: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, </m:t>
                                    </m:r>
                                    <m: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𝜎</m:t>
                                    </m:r>
                                    <m: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, </m:t>
                                    </m:r>
                                    <m: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Lato" panose="020F0502020204030203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Lato" panose="020F0502020204030203" pitchFamily="34" charset="0"/>
                                            <a:cs typeface="Lato" panose="020F0502020204030203" pitchFamily="34" charset="0"/>
                                          </a:rPr>
                                          <m:t>𝑠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Lato" panose="020F0502020204030203" pitchFamily="34" charset="0"/>
                                            <a:cs typeface="Lato" panose="020F0502020204030203" pitchFamily="34" charset="0"/>
                                          </a:rPr>
                                          <m:t>, 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Lato" panose="020F0502020204030203" pitchFamily="34" charset="0"/>
                                            <a:cs typeface="Lato" panose="020F0502020204030203" pitchFamily="34" charset="0"/>
                                          </a:rPr>
                                          <m:t>𝑒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Lato" panose="020F0502020204030203" pitchFamily="34" charset="0"/>
                                        <a:cs typeface="Lato" panose="020F0502020204030203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1D0D16D-C17B-4F75-9A10-09A03A80D9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485" y="3612290"/>
                <a:ext cx="12902715" cy="815223"/>
              </a:xfrm>
              <a:prstGeom prst="rect">
                <a:avLst/>
              </a:prstGeom>
              <a:blipFill>
                <a:blip r:embed="rId3"/>
                <a:stretch>
                  <a:fillRect l="-1464" t="-8271" b="-11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8DCBF54E-1042-4948-99E4-E4559A7C0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147" y="5049078"/>
            <a:ext cx="12123090" cy="737895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4A1A2C0-E3EB-4B78-8709-49FEAF1C6F43}"/>
              </a:ext>
            </a:extLst>
          </p:cNvPr>
          <p:cNvSpPr/>
          <p:nvPr/>
        </p:nvSpPr>
        <p:spPr>
          <a:xfrm>
            <a:off x="6768548" y="9311721"/>
            <a:ext cx="5637689" cy="2028827"/>
          </a:xfrm>
          <a:prstGeom prst="roundRect">
            <a:avLst/>
          </a:prstGeom>
          <a:noFill/>
          <a:ln w="762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4D4E2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CC98E04-F346-4D53-85E4-114F4C4037D2}"/>
              </a:ext>
            </a:extLst>
          </p:cNvPr>
          <p:cNvGrpSpPr/>
          <p:nvPr/>
        </p:nvGrpSpPr>
        <p:grpSpPr>
          <a:xfrm>
            <a:off x="13262760" y="4422593"/>
            <a:ext cx="9324285" cy="9120745"/>
            <a:chOff x="13262760" y="4326340"/>
            <a:chExt cx="9324285" cy="912074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BD22C1F-B533-4560-B616-442464747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rgbClr val="C0504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18029047" y="8399762"/>
              <a:ext cx="4048537" cy="1095063"/>
            </a:xfrm>
            <a:prstGeom prst="rect">
              <a:avLst/>
            </a:prstGeom>
            <a:solidFill>
              <a:srgbClr val="C00000"/>
            </a:solidFill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651BEF4-07B0-467E-92E9-EE7111DE2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rgbClr val="C0504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14063870" y="8538966"/>
              <a:ext cx="3257550" cy="676502"/>
            </a:xfrm>
            <a:prstGeom prst="rect">
              <a:avLst/>
            </a:prstGeom>
            <a:solidFill>
              <a:srgbClr val="C00000"/>
            </a:solidFill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0B18E80-1BEE-483D-ABBE-C93149940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262760" y="4326340"/>
              <a:ext cx="9213910" cy="380736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A5260A1-7A13-48D2-B1AF-5E3CBA130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373135" y="9629775"/>
              <a:ext cx="9103535" cy="381731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F10AD6-37FB-41AD-A5A4-7986165C501E}"/>
                </a:ext>
              </a:extLst>
            </p:cNvPr>
            <p:cNvSpPr/>
            <p:nvPr/>
          </p:nvSpPr>
          <p:spPr>
            <a:xfrm>
              <a:off x="15817755" y="5831456"/>
              <a:ext cx="4572000" cy="114641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0BA9176-8BF4-41DD-A4E6-D2CD84F371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654585" y="5831456"/>
              <a:ext cx="2163170" cy="379831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1E9FF8D-5DC1-458D-82DB-C78A75E4F5E8}"/>
                </a:ext>
              </a:extLst>
            </p:cNvPr>
            <p:cNvCxnSpPr>
              <a:cxnSpLocks/>
            </p:cNvCxnSpPr>
            <p:nvPr/>
          </p:nvCxnSpPr>
          <p:spPr>
            <a:xfrm>
              <a:off x="20389755" y="5812464"/>
              <a:ext cx="2197290" cy="381731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E7093A4B-7805-47C7-AD59-B08CFF2C9BE4}"/>
                </a:ext>
              </a:extLst>
            </p:cNvPr>
            <p:cNvCxnSpPr>
              <a:cxnSpLocks/>
              <a:stCxn id="42" idx="0"/>
              <a:endCxn id="38" idx="1"/>
            </p:cNvCxnSpPr>
            <p:nvPr/>
          </p:nvCxnSpPr>
          <p:spPr>
            <a:xfrm rot="16200000" flipH="1">
              <a:off x="16982590" y="7848506"/>
              <a:ext cx="243083" cy="1811329"/>
            </a:xfrm>
            <a:prstGeom prst="bentConnector4">
              <a:avLst>
                <a:gd name="adj1" fmla="val -94042"/>
                <a:gd name="adj2" fmla="val 69362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2F6A720-A56F-49EB-8B65-94907DB60BDE}"/>
                </a:ext>
              </a:extLst>
            </p:cNvPr>
            <p:cNvSpPr/>
            <p:nvPr/>
          </p:nvSpPr>
          <p:spPr>
            <a:xfrm>
              <a:off x="15923046" y="8632629"/>
              <a:ext cx="550843" cy="449615"/>
            </a:xfrm>
            <a:prstGeom prst="rect">
              <a:avLst/>
            </a:prstGeom>
            <a:solidFill>
              <a:srgbClr val="C00000">
                <a:alpha val="13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8798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9D4A470-DB62-4C57-89C9-5D781D757ADE}"/>
              </a:ext>
            </a:extLst>
          </p:cNvPr>
          <p:cNvSpPr/>
          <p:nvPr/>
        </p:nvSpPr>
        <p:spPr>
          <a:xfrm>
            <a:off x="15798505" y="8632629"/>
            <a:ext cx="433365" cy="449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C06B94A-C9B0-40D5-A7AC-9FADFCD2F803}"/>
              </a:ext>
            </a:extLst>
          </p:cNvPr>
          <p:cNvSpPr/>
          <p:nvPr/>
        </p:nvSpPr>
        <p:spPr>
          <a:xfrm>
            <a:off x="18009797" y="8650904"/>
            <a:ext cx="433365" cy="449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673133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Methodology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4A7EB6-F524-4388-8F99-62B07B67578E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</a:rPr>
              <a:t>➤ BACKGROUND </a:t>
            </a:r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RESULTS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D0D16D-C17B-4F75-9A10-09A03A80D94A}"/>
              </a:ext>
            </a:extLst>
          </p:cNvPr>
          <p:cNvSpPr/>
          <p:nvPr/>
        </p:nvSpPr>
        <p:spPr>
          <a:xfrm>
            <a:off x="2413485" y="3612290"/>
            <a:ext cx="166806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Some children are impossible to fly, so they are filtered from the batch (hyperparameters will adjust aggressiveness to ensure valid children are created)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CBF54E-1042-4948-99E4-E4559A7C0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47" y="5049078"/>
            <a:ext cx="12123090" cy="737895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4A1A2C0-E3EB-4B78-8709-49FEAF1C6F43}"/>
              </a:ext>
            </a:extLst>
          </p:cNvPr>
          <p:cNvSpPr/>
          <p:nvPr/>
        </p:nvSpPr>
        <p:spPr>
          <a:xfrm>
            <a:off x="4084983" y="10958607"/>
            <a:ext cx="4144617" cy="1584576"/>
          </a:xfrm>
          <a:prstGeom prst="roundRect">
            <a:avLst/>
          </a:prstGeom>
          <a:noFill/>
          <a:ln w="762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4D4E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15E2FD-AD6D-4EC4-84AF-A0913D89A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3001" y="5011891"/>
            <a:ext cx="8813592" cy="76099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B68617-6787-48EC-A348-E6C1A5E2C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01626" y="9347919"/>
            <a:ext cx="4609458" cy="122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45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9D4A470-DB62-4C57-89C9-5D781D757ADE}"/>
              </a:ext>
            </a:extLst>
          </p:cNvPr>
          <p:cNvSpPr/>
          <p:nvPr/>
        </p:nvSpPr>
        <p:spPr>
          <a:xfrm>
            <a:off x="15798505" y="8632629"/>
            <a:ext cx="433365" cy="449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C06B94A-C9B0-40D5-A7AC-9FADFCD2F803}"/>
              </a:ext>
            </a:extLst>
          </p:cNvPr>
          <p:cNvSpPr/>
          <p:nvPr/>
        </p:nvSpPr>
        <p:spPr>
          <a:xfrm>
            <a:off x="18009797" y="8650904"/>
            <a:ext cx="433365" cy="449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673133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Methodology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4A7EB6-F524-4388-8F99-62B07B67578E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</a:rPr>
              <a:t>➤ BACKGROUND </a:t>
            </a:r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1D0D16D-C17B-4F75-9A10-09A03A80D94A}"/>
                  </a:ext>
                </a:extLst>
              </p:cNvPr>
              <p:cNvSpPr/>
              <p:nvPr/>
            </p:nvSpPr>
            <p:spPr>
              <a:xfrm>
                <a:off x="2413485" y="3612290"/>
                <a:ext cx="20807462" cy="9403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Lato" panose="020F0502020204030203" pitchFamily="34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𝛽</m:t>
                                    </m:r>
                                    <m: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, </m:t>
                                    </m:r>
                                    <m: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𝜎</m:t>
                                    </m:r>
                                    <m: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, </m:t>
                                    </m:r>
                                    <m: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Lato" panose="020F0502020204030203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Lato" panose="020F0502020204030203" pitchFamily="34" charset="0"/>
                                            <a:cs typeface="Lato" panose="020F0502020204030203" pitchFamily="34" charset="0"/>
                                          </a:rPr>
                                          <m:t>𝑠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Lato" panose="020F0502020204030203" pitchFamily="34" charset="0"/>
                                            <a:cs typeface="Lato" panose="020F0502020204030203" pitchFamily="34" charset="0"/>
                                          </a:rPr>
                                          <m:t>, 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Lato" panose="020F0502020204030203" pitchFamily="34" charset="0"/>
                                            <a:cs typeface="Lato" panose="020F0502020204030203" pitchFamily="34" charset="0"/>
                                          </a:rPr>
                                          <m:t>𝑒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Lato" panose="020F0502020204030203" pitchFamily="34" charset="0"/>
                                        <a:cs typeface="Lato" panose="020F0502020204030203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</m:sub>
                        </m:sSub>
                      </m:sub>
                    </m:sSub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which led to the best-performing child are kept for next generation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1D0D16D-C17B-4F75-9A10-09A03A80D9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485" y="3612290"/>
                <a:ext cx="20807462" cy="940386"/>
              </a:xfrm>
              <a:prstGeom prst="rect">
                <a:avLst/>
              </a:prstGeom>
              <a:blipFill>
                <a:blip r:embed="rId3"/>
                <a:stretch>
                  <a:fillRect l="-908" t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8DCBF54E-1042-4948-99E4-E4559A7C0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147" y="5049078"/>
            <a:ext cx="12123090" cy="737895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4A1A2C0-E3EB-4B78-8709-49FEAF1C6F43}"/>
              </a:ext>
            </a:extLst>
          </p:cNvPr>
          <p:cNvSpPr/>
          <p:nvPr/>
        </p:nvSpPr>
        <p:spPr>
          <a:xfrm>
            <a:off x="347515" y="8025063"/>
            <a:ext cx="4633559" cy="3043398"/>
          </a:xfrm>
          <a:prstGeom prst="roundRect">
            <a:avLst/>
          </a:prstGeom>
          <a:noFill/>
          <a:ln w="762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4D4E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E4B5F5-B1D7-48DA-BE65-00638F8BF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0132" y="8738553"/>
            <a:ext cx="10374404" cy="44940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B3E8B3-2EA1-45F0-977F-923F8F9FF919}"/>
              </a:ext>
            </a:extLst>
          </p:cNvPr>
          <p:cNvSpPr/>
          <p:nvPr/>
        </p:nvSpPr>
        <p:spPr>
          <a:xfrm>
            <a:off x="13761178" y="4879656"/>
            <a:ext cx="809651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Performance is determined by the percentage of the ﬂight time where the drone is in contact with target object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C226B5-9C75-418C-B1C6-8786158249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167" t="33423" r="17459"/>
          <a:stretch/>
        </p:blipFill>
        <p:spPr>
          <a:xfrm>
            <a:off x="14781474" y="6721631"/>
            <a:ext cx="5565913" cy="13803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6651032-0DF3-419A-8303-F4DA509CF1E1}"/>
              </a:ext>
            </a:extLst>
          </p:cNvPr>
          <p:cNvSpPr/>
          <p:nvPr/>
        </p:nvSpPr>
        <p:spPr>
          <a:xfrm>
            <a:off x="13580828" y="4802588"/>
            <a:ext cx="8444285" cy="34906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841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9D4A470-DB62-4C57-89C9-5D781D757ADE}"/>
              </a:ext>
            </a:extLst>
          </p:cNvPr>
          <p:cNvSpPr/>
          <p:nvPr/>
        </p:nvSpPr>
        <p:spPr>
          <a:xfrm>
            <a:off x="15798505" y="8632629"/>
            <a:ext cx="433365" cy="449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C06B94A-C9B0-40D5-A7AC-9FADFCD2F803}"/>
              </a:ext>
            </a:extLst>
          </p:cNvPr>
          <p:cNvSpPr/>
          <p:nvPr/>
        </p:nvSpPr>
        <p:spPr>
          <a:xfrm>
            <a:off x="18009797" y="8650904"/>
            <a:ext cx="433365" cy="449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359919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Results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4A7EB6-F524-4388-8F99-62B07B67578E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</a:rPr>
              <a:t>➤ BACKGROUND ➤ METHODOLOGY </a:t>
            </a:r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RESULTS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9FFB6E-3628-44A0-9196-CC4022B27FFF}"/>
              </a:ext>
            </a:extLst>
          </p:cNvPr>
          <p:cNvGrpSpPr/>
          <p:nvPr/>
        </p:nvGrpSpPr>
        <p:grpSpPr>
          <a:xfrm>
            <a:off x="1055460" y="4814827"/>
            <a:ext cx="8686708" cy="7242471"/>
            <a:chOff x="1374756" y="5609451"/>
            <a:chExt cx="8686708" cy="724247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D3B225F-179C-422D-A523-C3DCA9A550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6" t="1684" r="2408" b="9004"/>
            <a:stretch/>
          </p:blipFill>
          <p:spPr>
            <a:xfrm>
              <a:off x="3064318" y="5609451"/>
              <a:ext cx="6997146" cy="724247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BF9736-74FD-4ABA-8183-F33576525754}"/>
                </a:ext>
              </a:extLst>
            </p:cNvPr>
            <p:cNvSpPr txBox="1"/>
            <p:nvPr/>
          </p:nvSpPr>
          <p:spPr>
            <a:xfrm>
              <a:off x="2403488" y="8891303"/>
              <a:ext cx="13752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spc="300" dirty="0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NORTH</a:t>
              </a:r>
              <a:endPara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CF62D7E-FC90-4477-95A3-B01AD2A3AF35}"/>
                </a:ext>
              </a:extLst>
            </p:cNvPr>
            <p:cNvSpPr txBox="1"/>
            <p:nvPr/>
          </p:nvSpPr>
          <p:spPr>
            <a:xfrm>
              <a:off x="4197234" y="10290825"/>
              <a:ext cx="427529" cy="401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spc="300" dirty="0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E</a:t>
              </a:r>
              <a:endPara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646AB7-5CB0-420B-B18E-FBA3B38F75CB}"/>
                </a:ext>
              </a:extLst>
            </p:cNvPr>
            <p:cNvCxnSpPr>
              <a:cxnSpLocks/>
            </p:cNvCxnSpPr>
            <p:nvPr/>
          </p:nvCxnSpPr>
          <p:spPr>
            <a:xfrm>
              <a:off x="2614430" y="10019661"/>
              <a:ext cx="922986" cy="957329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0E1452-9EFD-44A6-B519-582A0EA356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6590" y="10027683"/>
              <a:ext cx="909041" cy="906949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6E9CF5B-03C8-43D2-A48D-58DB9E057AD0}"/>
                </a:ext>
              </a:extLst>
            </p:cNvPr>
            <p:cNvCxnSpPr/>
            <p:nvPr/>
          </p:nvCxnSpPr>
          <p:spPr>
            <a:xfrm flipV="1">
              <a:off x="3070828" y="9383451"/>
              <a:ext cx="0" cy="219719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693116E-A356-4B7B-81C1-CEE9E888FDB1}"/>
                </a:ext>
              </a:extLst>
            </p:cNvPr>
            <p:cNvCxnSpPr>
              <a:cxnSpLocks/>
            </p:cNvCxnSpPr>
            <p:nvPr/>
          </p:nvCxnSpPr>
          <p:spPr>
            <a:xfrm>
              <a:off x="1946166" y="10498326"/>
              <a:ext cx="2236304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897149A-2602-47C9-BF75-9DAC0E5DDB97}"/>
                </a:ext>
              </a:extLst>
            </p:cNvPr>
            <p:cNvSpPr txBox="1"/>
            <p:nvPr/>
          </p:nvSpPr>
          <p:spPr>
            <a:xfrm>
              <a:off x="1374756" y="10300721"/>
              <a:ext cx="6607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spc="300" dirty="0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W</a:t>
              </a:r>
              <a:endPara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A9A1040-119E-4168-AA8E-45FEB6566798}"/>
                </a:ext>
              </a:extLst>
            </p:cNvPr>
            <p:cNvSpPr txBox="1"/>
            <p:nvPr/>
          </p:nvSpPr>
          <p:spPr>
            <a:xfrm>
              <a:off x="2403488" y="11648104"/>
              <a:ext cx="13752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spc="300" dirty="0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S</a:t>
              </a:r>
              <a:endPara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2B03FB6-4145-4B28-AD1A-943F9998C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9652" y="2986076"/>
            <a:ext cx="11887728" cy="1041757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C7B9ED6-0B60-46BE-AF42-D591391D78E7}"/>
              </a:ext>
            </a:extLst>
          </p:cNvPr>
          <p:cNvSpPr/>
          <p:nvPr/>
        </p:nvSpPr>
        <p:spPr>
          <a:xfrm>
            <a:off x="10429103" y="7327557"/>
            <a:ext cx="1759722" cy="769122"/>
          </a:xfrm>
          <a:prstGeom prst="rightArrow">
            <a:avLst>
              <a:gd name="adj1" fmla="val 36577"/>
              <a:gd name="adj2" fmla="val 104650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8A6993-86ED-47F0-91C6-2E574223166C}"/>
              </a:ext>
            </a:extLst>
          </p:cNvPr>
          <p:cNvSpPr/>
          <p:nvPr/>
        </p:nvSpPr>
        <p:spPr>
          <a:xfrm>
            <a:off x="2413485" y="3612290"/>
            <a:ext cx="101098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Initial conditions to end result of simulation:</a:t>
            </a:r>
          </a:p>
        </p:txBody>
      </p:sp>
    </p:spTree>
    <p:extLst>
      <p:ext uri="{BB962C8B-B14F-4D97-AF65-F5344CB8AC3E}">
        <p14:creationId xmlns:p14="http://schemas.microsoft.com/office/powerpoint/2010/main" val="1019265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951581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Problem Statement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6D94F8-261E-684F-BF60-D7CD4138DBED}"/>
              </a:ext>
            </a:extLst>
          </p:cNvPr>
          <p:cNvSpPr/>
          <p:nvPr/>
        </p:nvSpPr>
        <p:spPr>
          <a:xfrm>
            <a:off x="2068535" y="3849934"/>
            <a:ext cx="14380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Develop a methodology to alter existing flight routes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2AED63-A423-44F6-8D7C-4B0D74B07C1D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BACKGROUND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➤ RESULTS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4804BF-390B-4743-B6A1-D655D81140C1}"/>
              </a:ext>
            </a:extLst>
          </p:cNvPr>
          <p:cNvCxnSpPr>
            <a:cxnSpLocks/>
          </p:cNvCxnSpPr>
          <p:nvPr/>
        </p:nvCxnSpPr>
        <p:spPr>
          <a:xfrm>
            <a:off x="8448261" y="5846462"/>
            <a:ext cx="9134061" cy="6052930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99FDF9-40BC-4A26-B68E-AA6E04EA974D}"/>
              </a:ext>
            </a:extLst>
          </p:cNvPr>
          <p:cNvCxnSpPr>
            <a:cxnSpLocks/>
          </p:cNvCxnSpPr>
          <p:nvPr/>
        </p:nvCxnSpPr>
        <p:spPr>
          <a:xfrm flipV="1">
            <a:off x="5527697" y="7710048"/>
            <a:ext cx="14133443" cy="272829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AA1789EA-DE50-4C72-B832-37F5F8657382}"/>
              </a:ext>
            </a:extLst>
          </p:cNvPr>
          <p:cNvSpPr/>
          <p:nvPr/>
        </p:nvSpPr>
        <p:spPr>
          <a:xfrm>
            <a:off x="5244432" y="10155075"/>
            <a:ext cx="566531" cy="56653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C63EEE7-B76F-4E20-8A3D-BCCD08D09092}"/>
              </a:ext>
            </a:extLst>
          </p:cNvPr>
          <p:cNvSpPr/>
          <p:nvPr/>
        </p:nvSpPr>
        <p:spPr>
          <a:xfrm>
            <a:off x="9703673" y="9312503"/>
            <a:ext cx="566531" cy="56653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FC65E28-708A-444B-8BB8-456EEA580614}"/>
              </a:ext>
            </a:extLst>
          </p:cNvPr>
          <p:cNvSpPr/>
          <p:nvPr/>
        </p:nvSpPr>
        <p:spPr>
          <a:xfrm>
            <a:off x="14835692" y="8306397"/>
            <a:ext cx="566531" cy="56653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A16B570-968B-470B-B68A-F126A39A6F35}"/>
              </a:ext>
            </a:extLst>
          </p:cNvPr>
          <p:cNvSpPr/>
          <p:nvPr/>
        </p:nvSpPr>
        <p:spPr>
          <a:xfrm>
            <a:off x="19377875" y="7441692"/>
            <a:ext cx="566531" cy="56653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FF731C7F-D99D-4F6B-A74B-B2749329428D}"/>
              </a:ext>
            </a:extLst>
          </p:cNvPr>
          <p:cNvSpPr/>
          <p:nvPr/>
        </p:nvSpPr>
        <p:spPr>
          <a:xfrm>
            <a:off x="8774364" y="5923721"/>
            <a:ext cx="677749" cy="650550"/>
          </a:xfrm>
          <a:prstGeom prst="diamond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CEA8EE9F-9C8B-46F0-8783-DA702E498AEB}"/>
              </a:ext>
            </a:extLst>
          </p:cNvPr>
          <p:cNvSpPr/>
          <p:nvPr/>
        </p:nvSpPr>
        <p:spPr>
          <a:xfrm>
            <a:off x="16785303" y="11248842"/>
            <a:ext cx="677749" cy="650550"/>
          </a:xfrm>
          <a:prstGeom prst="diamond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731D70-1548-4E02-B16F-86CFD083F1DC}"/>
              </a:ext>
            </a:extLst>
          </p:cNvPr>
          <p:cNvSpPr txBox="1"/>
          <p:nvPr/>
        </p:nvSpPr>
        <p:spPr>
          <a:xfrm>
            <a:off x="9452113" y="5542840"/>
            <a:ext cx="3568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TARGET OBJECT PATH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20FBA3-AD65-4DFB-AE72-8FB68E21FFD3}"/>
              </a:ext>
            </a:extLst>
          </p:cNvPr>
          <p:cNvSpPr txBox="1"/>
          <p:nvPr/>
        </p:nvSpPr>
        <p:spPr>
          <a:xfrm>
            <a:off x="18259724" y="6349939"/>
            <a:ext cx="3715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UAV SCHEDULED PATH</a:t>
            </a:r>
          </a:p>
          <a:p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(UNALTERED)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58C812-9B91-4D7F-AA4F-B45BB3F379DB}"/>
              </a:ext>
            </a:extLst>
          </p:cNvPr>
          <p:cNvSpPr txBox="1"/>
          <p:nvPr/>
        </p:nvSpPr>
        <p:spPr>
          <a:xfrm>
            <a:off x="3329731" y="5481662"/>
            <a:ext cx="1375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NORTH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376E98-03DB-4BFE-A82A-46DA2B35BDA4}"/>
              </a:ext>
            </a:extLst>
          </p:cNvPr>
          <p:cNvSpPr txBox="1"/>
          <p:nvPr/>
        </p:nvSpPr>
        <p:spPr>
          <a:xfrm>
            <a:off x="5212928" y="6883025"/>
            <a:ext cx="1009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EAST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CF293C1-2558-4B3D-B395-AE685B4B0536}"/>
              </a:ext>
            </a:extLst>
          </p:cNvPr>
          <p:cNvCxnSpPr>
            <a:cxnSpLocks/>
          </p:cNvCxnSpPr>
          <p:nvPr/>
        </p:nvCxnSpPr>
        <p:spPr>
          <a:xfrm>
            <a:off x="3540673" y="6610020"/>
            <a:ext cx="922986" cy="957329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76A46D2-1061-4192-891A-030F8F7A9A29}"/>
              </a:ext>
            </a:extLst>
          </p:cNvPr>
          <p:cNvCxnSpPr>
            <a:cxnSpLocks/>
          </p:cNvCxnSpPr>
          <p:nvPr/>
        </p:nvCxnSpPr>
        <p:spPr>
          <a:xfrm flipH="1">
            <a:off x="3562833" y="6618042"/>
            <a:ext cx="909041" cy="906949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26FCA60-8297-4480-A758-D2F3D89999AB}"/>
              </a:ext>
            </a:extLst>
          </p:cNvPr>
          <p:cNvCxnSpPr/>
          <p:nvPr/>
        </p:nvCxnSpPr>
        <p:spPr>
          <a:xfrm flipV="1">
            <a:off x="3997071" y="5973810"/>
            <a:ext cx="0" cy="219719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D900F49-889C-4F1E-B73E-8B40A7471979}"/>
              </a:ext>
            </a:extLst>
          </p:cNvPr>
          <p:cNvCxnSpPr>
            <a:cxnSpLocks/>
          </p:cNvCxnSpPr>
          <p:nvPr/>
        </p:nvCxnSpPr>
        <p:spPr>
          <a:xfrm>
            <a:off x="2872409" y="7088685"/>
            <a:ext cx="223630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6ACD142-EB8B-40EB-8552-CEC0485230DD}"/>
              </a:ext>
            </a:extLst>
          </p:cNvPr>
          <p:cNvSpPr txBox="1"/>
          <p:nvPr/>
        </p:nvSpPr>
        <p:spPr>
          <a:xfrm>
            <a:off x="1745120" y="6884094"/>
            <a:ext cx="1072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WEST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0B59DB-11F0-4A49-A1CD-19334B1CAF4E}"/>
              </a:ext>
            </a:extLst>
          </p:cNvPr>
          <p:cNvSpPr txBox="1"/>
          <p:nvPr/>
        </p:nvSpPr>
        <p:spPr>
          <a:xfrm>
            <a:off x="3329731" y="8238463"/>
            <a:ext cx="1375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SOUTH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017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9D4A470-DB62-4C57-89C9-5D781D757ADE}"/>
              </a:ext>
            </a:extLst>
          </p:cNvPr>
          <p:cNvSpPr/>
          <p:nvPr/>
        </p:nvSpPr>
        <p:spPr>
          <a:xfrm>
            <a:off x="15798505" y="8632629"/>
            <a:ext cx="433365" cy="449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C06B94A-C9B0-40D5-A7AC-9FADFCD2F803}"/>
              </a:ext>
            </a:extLst>
          </p:cNvPr>
          <p:cNvSpPr/>
          <p:nvPr/>
        </p:nvSpPr>
        <p:spPr>
          <a:xfrm>
            <a:off x="18009797" y="8650904"/>
            <a:ext cx="433365" cy="449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359919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Results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4A7EB6-F524-4388-8F99-62B07B67578E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</a:rPr>
              <a:t>➤ BACKGROUND ➤ METHODOLOGY </a:t>
            </a:r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RESULTS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9FFB6E-3628-44A0-9196-CC4022B27FFF}"/>
              </a:ext>
            </a:extLst>
          </p:cNvPr>
          <p:cNvGrpSpPr/>
          <p:nvPr/>
        </p:nvGrpSpPr>
        <p:grpSpPr>
          <a:xfrm>
            <a:off x="1055460" y="4814827"/>
            <a:ext cx="8686708" cy="7242471"/>
            <a:chOff x="1374756" y="5609451"/>
            <a:chExt cx="8686708" cy="724247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D3B225F-179C-422D-A523-C3DCA9A550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6" t="1684" r="2408" b="9004"/>
            <a:stretch/>
          </p:blipFill>
          <p:spPr>
            <a:xfrm>
              <a:off x="3064318" y="5609451"/>
              <a:ext cx="6997146" cy="724247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BF9736-74FD-4ABA-8183-F33576525754}"/>
                </a:ext>
              </a:extLst>
            </p:cNvPr>
            <p:cNvSpPr txBox="1"/>
            <p:nvPr/>
          </p:nvSpPr>
          <p:spPr>
            <a:xfrm>
              <a:off x="2403488" y="8891303"/>
              <a:ext cx="13752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spc="300" dirty="0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NORTH</a:t>
              </a:r>
              <a:endPara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CF62D7E-FC90-4477-95A3-B01AD2A3AF35}"/>
                </a:ext>
              </a:extLst>
            </p:cNvPr>
            <p:cNvSpPr txBox="1"/>
            <p:nvPr/>
          </p:nvSpPr>
          <p:spPr>
            <a:xfrm>
              <a:off x="4197234" y="10290825"/>
              <a:ext cx="427529" cy="401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spc="300" dirty="0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E</a:t>
              </a:r>
              <a:endPara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646AB7-5CB0-420B-B18E-FBA3B38F75CB}"/>
                </a:ext>
              </a:extLst>
            </p:cNvPr>
            <p:cNvCxnSpPr>
              <a:cxnSpLocks/>
            </p:cNvCxnSpPr>
            <p:nvPr/>
          </p:nvCxnSpPr>
          <p:spPr>
            <a:xfrm>
              <a:off x="2614430" y="10019661"/>
              <a:ext cx="922986" cy="957329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0E1452-9EFD-44A6-B519-582A0EA356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6590" y="10027683"/>
              <a:ext cx="909041" cy="906949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6E9CF5B-03C8-43D2-A48D-58DB9E057AD0}"/>
                </a:ext>
              </a:extLst>
            </p:cNvPr>
            <p:cNvCxnSpPr/>
            <p:nvPr/>
          </p:nvCxnSpPr>
          <p:spPr>
            <a:xfrm flipV="1">
              <a:off x="3070828" y="9383451"/>
              <a:ext cx="0" cy="219719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693116E-A356-4B7B-81C1-CEE9E888FDB1}"/>
                </a:ext>
              </a:extLst>
            </p:cNvPr>
            <p:cNvCxnSpPr>
              <a:cxnSpLocks/>
            </p:cNvCxnSpPr>
            <p:nvPr/>
          </p:nvCxnSpPr>
          <p:spPr>
            <a:xfrm>
              <a:off x="1946166" y="10498326"/>
              <a:ext cx="2236304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897149A-2602-47C9-BF75-9DAC0E5DDB97}"/>
                </a:ext>
              </a:extLst>
            </p:cNvPr>
            <p:cNvSpPr txBox="1"/>
            <p:nvPr/>
          </p:nvSpPr>
          <p:spPr>
            <a:xfrm>
              <a:off x="1374756" y="10300721"/>
              <a:ext cx="6607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spc="300" dirty="0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W</a:t>
              </a:r>
              <a:endPara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A9A1040-119E-4168-AA8E-45FEB6566798}"/>
                </a:ext>
              </a:extLst>
            </p:cNvPr>
            <p:cNvSpPr txBox="1"/>
            <p:nvPr/>
          </p:nvSpPr>
          <p:spPr>
            <a:xfrm>
              <a:off x="2403488" y="11648104"/>
              <a:ext cx="13752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spc="300" dirty="0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S</a:t>
              </a:r>
              <a:endPara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2B03FB6-4145-4B28-AD1A-943F9998C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9652" y="2986076"/>
            <a:ext cx="11887728" cy="1041757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C7B9ED6-0B60-46BE-AF42-D591391D78E7}"/>
              </a:ext>
            </a:extLst>
          </p:cNvPr>
          <p:cNvSpPr/>
          <p:nvPr/>
        </p:nvSpPr>
        <p:spPr>
          <a:xfrm>
            <a:off x="10429103" y="7327557"/>
            <a:ext cx="1759722" cy="769122"/>
          </a:xfrm>
          <a:prstGeom prst="rightArrow">
            <a:avLst>
              <a:gd name="adj1" fmla="val 36577"/>
              <a:gd name="adj2" fmla="val 104650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8A6993-86ED-47F0-91C6-2E574223166C}"/>
              </a:ext>
            </a:extLst>
          </p:cNvPr>
          <p:cNvSpPr/>
          <p:nvPr/>
        </p:nvSpPr>
        <p:spPr>
          <a:xfrm>
            <a:off x="2413485" y="3612290"/>
            <a:ext cx="101098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Initial conditions to end result of simulation: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47DC61-AC22-4AAE-936F-D6F6EDC0ADB4}"/>
              </a:ext>
            </a:extLst>
          </p:cNvPr>
          <p:cNvSpPr/>
          <p:nvPr/>
        </p:nvSpPr>
        <p:spPr>
          <a:xfrm>
            <a:off x="15798505" y="2839811"/>
            <a:ext cx="3386725" cy="242792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18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9D4A470-DB62-4C57-89C9-5D781D757ADE}"/>
              </a:ext>
            </a:extLst>
          </p:cNvPr>
          <p:cNvSpPr/>
          <p:nvPr/>
        </p:nvSpPr>
        <p:spPr>
          <a:xfrm>
            <a:off x="15559966" y="8199280"/>
            <a:ext cx="433365" cy="449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C06B94A-C9B0-40D5-A7AC-9FADFCD2F803}"/>
              </a:ext>
            </a:extLst>
          </p:cNvPr>
          <p:cNvSpPr/>
          <p:nvPr/>
        </p:nvSpPr>
        <p:spPr>
          <a:xfrm>
            <a:off x="17771258" y="8217555"/>
            <a:ext cx="433365" cy="449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359919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Results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4A7EB6-F524-4388-8F99-62B07B67578E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</a:rPr>
              <a:t>➤ BACKGROUND ➤ METHODOLOGY </a:t>
            </a:r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RESULTS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8A6993-86ED-47F0-91C6-2E574223166C}"/>
              </a:ext>
            </a:extLst>
          </p:cNvPr>
          <p:cNvSpPr/>
          <p:nvPr/>
        </p:nvSpPr>
        <p:spPr>
          <a:xfrm>
            <a:off x="2413485" y="3612290"/>
            <a:ext cx="101098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Evolution of the examined path: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D5EACDC7-55F4-43A6-8498-8734AC171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84266" y="4457893"/>
            <a:ext cx="6745421" cy="6901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B15723BE-F951-49B0-90CB-75E145213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333750" y="4457893"/>
            <a:ext cx="6979719" cy="6829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789F88C5-C58B-40B9-9F25-546BE1161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7102" y="4608238"/>
            <a:ext cx="7393101" cy="6870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DEEDF86-17DA-4674-A2E8-72C211F6C7A0}"/>
              </a:ext>
            </a:extLst>
          </p:cNvPr>
          <p:cNvSpPr txBox="1"/>
          <p:nvPr/>
        </p:nvSpPr>
        <p:spPr>
          <a:xfrm>
            <a:off x="2535707" y="11897280"/>
            <a:ext cx="3719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INITIAL HEURISTIC GUESS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E02992-FA9F-487F-93C0-F4F1BB63C112}"/>
              </a:ext>
            </a:extLst>
          </p:cNvPr>
          <p:cNvSpPr txBox="1"/>
          <p:nvPr/>
        </p:nvSpPr>
        <p:spPr>
          <a:xfrm>
            <a:off x="10569823" y="11897280"/>
            <a:ext cx="3719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APPLIED SHAPING PARAMETERS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E207B8-0705-4522-8561-519BD252F4C3}"/>
              </a:ext>
            </a:extLst>
          </p:cNvPr>
          <p:cNvSpPr txBox="1"/>
          <p:nvPr/>
        </p:nvSpPr>
        <p:spPr>
          <a:xfrm>
            <a:off x="17411843" y="11752550"/>
            <a:ext cx="5182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SHAPED NODES ARE BLENDED TO FORM ALTERED PATH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EA3722A5-4278-4BF2-ACA8-C674473FE332}"/>
              </a:ext>
            </a:extLst>
          </p:cNvPr>
          <p:cNvSpPr/>
          <p:nvPr/>
        </p:nvSpPr>
        <p:spPr>
          <a:xfrm>
            <a:off x="6994265" y="7274572"/>
            <a:ext cx="1759722" cy="769122"/>
          </a:xfrm>
          <a:prstGeom prst="rightArrow">
            <a:avLst>
              <a:gd name="adj1" fmla="val 36577"/>
              <a:gd name="adj2" fmla="val 104650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C79776B8-AA8C-4C67-9008-0D7E016BE7B6}"/>
              </a:ext>
            </a:extLst>
          </p:cNvPr>
          <p:cNvSpPr/>
          <p:nvPr/>
        </p:nvSpPr>
        <p:spPr>
          <a:xfrm>
            <a:off x="14357409" y="7274572"/>
            <a:ext cx="1759722" cy="769122"/>
          </a:xfrm>
          <a:prstGeom prst="rightArrow">
            <a:avLst>
              <a:gd name="adj1" fmla="val 36577"/>
              <a:gd name="adj2" fmla="val 104650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B97C078-628B-460C-BBD9-69C6FEAEC9A2}"/>
              </a:ext>
            </a:extLst>
          </p:cNvPr>
          <p:cNvGrpSpPr/>
          <p:nvPr/>
        </p:nvGrpSpPr>
        <p:grpSpPr>
          <a:xfrm>
            <a:off x="18378422" y="318051"/>
            <a:ext cx="4215853" cy="3781166"/>
            <a:chOff x="17908651" y="318051"/>
            <a:chExt cx="4215853" cy="378116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5BC84FF-4C50-4A5A-80F0-EEC5032DF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908651" y="545249"/>
              <a:ext cx="4055514" cy="3553968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2BAE439-1909-4276-919A-44EDD48E3C56}"/>
                </a:ext>
              </a:extLst>
            </p:cNvPr>
            <p:cNvSpPr/>
            <p:nvPr/>
          </p:nvSpPr>
          <p:spPr>
            <a:xfrm>
              <a:off x="19033688" y="555187"/>
              <a:ext cx="1096372" cy="76509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ACFF27B-BDF0-4C1C-95DA-478F9525E614}"/>
                </a:ext>
              </a:extLst>
            </p:cNvPr>
            <p:cNvSpPr/>
            <p:nvPr/>
          </p:nvSpPr>
          <p:spPr>
            <a:xfrm>
              <a:off x="17908651" y="318051"/>
              <a:ext cx="4215853" cy="37811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5769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9D4A470-DB62-4C57-89C9-5D781D757ADE}"/>
              </a:ext>
            </a:extLst>
          </p:cNvPr>
          <p:cNvSpPr/>
          <p:nvPr/>
        </p:nvSpPr>
        <p:spPr>
          <a:xfrm>
            <a:off x="15559966" y="8199280"/>
            <a:ext cx="433365" cy="449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C06B94A-C9B0-40D5-A7AC-9FADFCD2F803}"/>
              </a:ext>
            </a:extLst>
          </p:cNvPr>
          <p:cNvSpPr/>
          <p:nvPr/>
        </p:nvSpPr>
        <p:spPr>
          <a:xfrm>
            <a:off x="17771258" y="8217555"/>
            <a:ext cx="433365" cy="449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359919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Results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4A7EB6-F524-4388-8F99-62B07B67578E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</a:rPr>
              <a:t>➤ BACKGROUND ➤ METHODOLOGY </a:t>
            </a:r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RESULTS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8A6993-86ED-47F0-91C6-2E574223166C}"/>
              </a:ext>
            </a:extLst>
          </p:cNvPr>
          <p:cNvSpPr/>
          <p:nvPr/>
        </p:nvSpPr>
        <p:spPr>
          <a:xfrm>
            <a:off x="2413485" y="3612290"/>
            <a:ext cx="101098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Evolution of the examined path (Parameters):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B97C078-628B-460C-BBD9-69C6FEAEC9A2}"/>
              </a:ext>
            </a:extLst>
          </p:cNvPr>
          <p:cNvGrpSpPr/>
          <p:nvPr/>
        </p:nvGrpSpPr>
        <p:grpSpPr>
          <a:xfrm>
            <a:off x="18378422" y="318051"/>
            <a:ext cx="4215853" cy="3781166"/>
            <a:chOff x="17908651" y="318051"/>
            <a:chExt cx="4215853" cy="378116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5BC84FF-4C50-4A5A-80F0-EEC5032DF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08651" y="545249"/>
              <a:ext cx="4055514" cy="3553968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2BAE439-1909-4276-919A-44EDD48E3C56}"/>
                </a:ext>
              </a:extLst>
            </p:cNvPr>
            <p:cNvSpPr/>
            <p:nvPr/>
          </p:nvSpPr>
          <p:spPr>
            <a:xfrm>
              <a:off x="19033688" y="555187"/>
              <a:ext cx="1096372" cy="76509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ACFF27B-BDF0-4C1C-95DA-478F9525E614}"/>
                </a:ext>
              </a:extLst>
            </p:cNvPr>
            <p:cNvSpPr/>
            <p:nvPr/>
          </p:nvSpPr>
          <p:spPr>
            <a:xfrm>
              <a:off x="17908651" y="318051"/>
              <a:ext cx="4215853" cy="37811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472F081-517D-4E4C-9295-70F7D6899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6127" y="4564497"/>
            <a:ext cx="16845396" cy="816879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EA3E611-9E70-4D21-A673-F71101162484}"/>
              </a:ext>
            </a:extLst>
          </p:cNvPr>
          <p:cNvSpPr/>
          <p:nvPr/>
        </p:nvSpPr>
        <p:spPr>
          <a:xfrm>
            <a:off x="11271768" y="12733292"/>
            <a:ext cx="25030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Generation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FABE35-1733-415A-B100-D89548FE1B09}"/>
              </a:ext>
            </a:extLst>
          </p:cNvPr>
          <p:cNvSpPr/>
          <p:nvPr/>
        </p:nvSpPr>
        <p:spPr>
          <a:xfrm rot="16200000">
            <a:off x="1749981" y="7977613"/>
            <a:ext cx="25030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3282348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9D4A470-DB62-4C57-89C9-5D781D757ADE}"/>
              </a:ext>
            </a:extLst>
          </p:cNvPr>
          <p:cNvSpPr/>
          <p:nvPr/>
        </p:nvSpPr>
        <p:spPr>
          <a:xfrm>
            <a:off x="15559966" y="8199280"/>
            <a:ext cx="433365" cy="449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C06B94A-C9B0-40D5-A7AC-9FADFCD2F803}"/>
              </a:ext>
            </a:extLst>
          </p:cNvPr>
          <p:cNvSpPr/>
          <p:nvPr/>
        </p:nvSpPr>
        <p:spPr>
          <a:xfrm>
            <a:off x="17771258" y="8217555"/>
            <a:ext cx="433365" cy="449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359919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Results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4A7EB6-F524-4388-8F99-62B07B67578E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</a:rPr>
              <a:t>➤ BACKGROUND ➤ METHODOLOGY </a:t>
            </a:r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RESULTS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8A6993-86ED-47F0-91C6-2E574223166C}"/>
              </a:ext>
            </a:extLst>
          </p:cNvPr>
          <p:cNvSpPr/>
          <p:nvPr/>
        </p:nvSpPr>
        <p:spPr>
          <a:xfrm>
            <a:off x="2413485" y="3612290"/>
            <a:ext cx="101098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Evolution of the examined path (Parameters):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B97C078-628B-460C-BBD9-69C6FEAEC9A2}"/>
              </a:ext>
            </a:extLst>
          </p:cNvPr>
          <p:cNvGrpSpPr/>
          <p:nvPr/>
        </p:nvGrpSpPr>
        <p:grpSpPr>
          <a:xfrm>
            <a:off x="18378422" y="318051"/>
            <a:ext cx="4215853" cy="3781166"/>
            <a:chOff x="17908651" y="318051"/>
            <a:chExt cx="4215853" cy="378116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5BC84FF-4C50-4A5A-80F0-EEC5032DF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08651" y="545249"/>
              <a:ext cx="4055514" cy="3553968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2BAE439-1909-4276-919A-44EDD48E3C56}"/>
                </a:ext>
              </a:extLst>
            </p:cNvPr>
            <p:cNvSpPr/>
            <p:nvPr/>
          </p:nvSpPr>
          <p:spPr>
            <a:xfrm>
              <a:off x="19033688" y="555187"/>
              <a:ext cx="1096372" cy="76509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ACFF27B-BDF0-4C1C-95DA-478F9525E614}"/>
                </a:ext>
              </a:extLst>
            </p:cNvPr>
            <p:cNvSpPr/>
            <p:nvPr/>
          </p:nvSpPr>
          <p:spPr>
            <a:xfrm>
              <a:off x="17908651" y="318051"/>
              <a:ext cx="4215853" cy="37811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6EA3E611-9E70-4D21-A673-F71101162484}"/>
              </a:ext>
            </a:extLst>
          </p:cNvPr>
          <p:cNvSpPr/>
          <p:nvPr/>
        </p:nvSpPr>
        <p:spPr>
          <a:xfrm>
            <a:off x="11271768" y="12733292"/>
            <a:ext cx="25030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BFABE35-1733-415A-B100-D89548FE1B09}"/>
                  </a:ext>
                </a:extLst>
              </p:cNvPr>
              <p:cNvSpPr/>
              <p:nvPr/>
            </p:nvSpPr>
            <p:spPr>
              <a:xfrm rot="16200000">
                <a:off x="483035" y="7876114"/>
                <a:ext cx="503696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Performance Metric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BFABE35-1733-415A-B100-D89548FE1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83035" y="7876114"/>
                <a:ext cx="5036965" cy="646331"/>
              </a:xfrm>
              <a:prstGeom prst="rect">
                <a:avLst/>
              </a:prstGeom>
              <a:blipFill>
                <a:blip r:embed="rId4"/>
                <a:stretch>
                  <a:fillRect l="-14151" r="-34906" b="-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EF9D399-742E-4ADB-879C-155663816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8697" y="4515348"/>
            <a:ext cx="17393478" cy="835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936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9B3EA6-1733-499B-BE12-10D724E51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595" y="4661122"/>
            <a:ext cx="17048770" cy="815130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359919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Results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4A7EB6-F524-4388-8F99-62B07B67578E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</a:rPr>
              <a:t>➤ BACKGROUND ➤ METHODOLOGY </a:t>
            </a:r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RESULTS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8A6993-86ED-47F0-91C6-2E574223166C}"/>
              </a:ext>
            </a:extLst>
          </p:cNvPr>
          <p:cNvSpPr/>
          <p:nvPr/>
        </p:nvSpPr>
        <p:spPr>
          <a:xfrm>
            <a:off x="2413485" y="3612290"/>
            <a:ext cx="101098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Evolution of the examined path (Parameters):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B97C078-628B-460C-BBD9-69C6FEAEC9A2}"/>
              </a:ext>
            </a:extLst>
          </p:cNvPr>
          <p:cNvGrpSpPr/>
          <p:nvPr/>
        </p:nvGrpSpPr>
        <p:grpSpPr>
          <a:xfrm>
            <a:off x="18378422" y="318051"/>
            <a:ext cx="4215853" cy="3781166"/>
            <a:chOff x="17908651" y="318051"/>
            <a:chExt cx="4215853" cy="378116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5BC84FF-4C50-4A5A-80F0-EEC5032DF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908651" y="545249"/>
              <a:ext cx="4055514" cy="3553968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2BAE439-1909-4276-919A-44EDD48E3C56}"/>
                </a:ext>
              </a:extLst>
            </p:cNvPr>
            <p:cNvSpPr/>
            <p:nvPr/>
          </p:nvSpPr>
          <p:spPr>
            <a:xfrm>
              <a:off x="18840036" y="2097896"/>
              <a:ext cx="1096372" cy="76509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ACFF27B-BDF0-4C1C-95DA-478F9525E614}"/>
                </a:ext>
              </a:extLst>
            </p:cNvPr>
            <p:cNvSpPr/>
            <p:nvPr/>
          </p:nvSpPr>
          <p:spPr>
            <a:xfrm>
              <a:off x="17908651" y="318051"/>
              <a:ext cx="4215853" cy="37811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6EA3E611-9E70-4D21-A673-F71101162484}"/>
              </a:ext>
            </a:extLst>
          </p:cNvPr>
          <p:cNvSpPr/>
          <p:nvPr/>
        </p:nvSpPr>
        <p:spPr>
          <a:xfrm>
            <a:off x="11271768" y="12733292"/>
            <a:ext cx="25030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Generation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FABE35-1733-415A-B100-D89548FE1B09}"/>
              </a:ext>
            </a:extLst>
          </p:cNvPr>
          <p:cNvSpPr/>
          <p:nvPr/>
        </p:nvSpPr>
        <p:spPr>
          <a:xfrm rot="16200000">
            <a:off x="1749981" y="7977613"/>
            <a:ext cx="25030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03038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FEDE1DD0-5C73-4F2C-81B5-96F20D76B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563" y="4484434"/>
            <a:ext cx="17554390" cy="84471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359919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Results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4A7EB6-F524-4388-8F99-62B07B67578E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</a:rPr>
              <a:t>➤ BACKGROUND ➤ METHODOLOGY </a:t>
            </a:r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RESULTS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8A6993-86ED-47F0-91C6-2E574223166C}"/>
              </a:ext>
            </a:extLst>
          </p:cNvPr>
          <p:cNvSpPr/>
          <p:nvPr/>
        </p:nvSpPr>
        <p:spPr>
          <a:xfrm>
            <a:off x="2413485" y="3612290"/>
            <a:ext cx="101098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Evolution of the examined path (Parameters):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EA3E611-9E70-4D21-A673-F71101162484}"/>
              </a:ext>
            </a:extLst>
          </p:cNvPr>
          <p:cNvSpPr/>
          <p:nvPr/>
        </p:nvSpPr>
        <p:spPr>
          <a:xfrm>
            <a:off x="11271768" y="12733292"/>
            <a:ext cx="25030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BFABE35-1733-415A-B100-D89548FE1B09}"/>
                  </a:ext>
                </a:extLst>
              </p:cNvPr>
              <p:cNvSpPr/>
              <p:nvPr/>
            </p:nvSpPr>
            <p:spPr>
              <a:xfrm rot="16200000">
                <a:off x="483035" y="7876114"/>
                <a:ext cx="503696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Performance Metric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BFABE35-1733-415A-B100-D89548FE1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83035" y="7876114"/>
                <a:ext cx="5036965" cy="646331"/>
              </a:xfrm>
              <a:prstGeom prst="rect">
                <a:avLst/>
              </a:prstGeom>
              <a:blipFill>
                <a:blip r:embed="rId4"/>
                <a:stretch>
                  <a:fillRect l="-14151" r="-34906" b="-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F801BA42-C9BE-4F2B-92DD-C887E2EDE3FC}"/>
              </a:ext>
            </a:extLst>
          </p:cNvPr>
          <p:cNvGrpSpPr/>
          <p:nvPr/>
        </p:nvGrpSpPr>
        <p:grpSpPr>
          <a:xfrm>
            <a:off x="18378422" y="318051"/>
            <a:ext cx="4215853" cy="3781166"/>
            <a:chOff x="17908651" y="318051"/>
            <a:chExt cx="4215853" cy="378116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AC32530-C253-435C-B507-6A368CCDD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908651" y="545249"/>
              <a:ext cx="4055514" cy="3553968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6E0BA6-9F1C-4D5B-987B-CF31E619D942}"/>
                </a:ext>
              </a:extLst>
            </p:cNvPr>
            <p:cNvSpPr/>
            <p:nvPr/>
          </p:nvSpPr>
          <p:spPr>
            <a:xfrm>
              <a:off x="18840036" y="2097896"/>
              <a:ext cx="1096372" cy="76509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1E51F5-18DE-4636-A20F-B9E6DCAFE1B5}"/>
                </a:ext>
              </a:extLst>
            </p:cNvPr>
            <p:cNvSpPr/>
            <p:nvPr/>
          </p:nvSpPr>
          <p:spPr>
            <a:xfrm>
              <a:off x="17908651" y="318051"/>
              <a:ext cx="4215853" cy="37811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8777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6214009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Future Work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4A7EB6-F524-4388-8F99-62B07B67578E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</a:rPr>
              <a:t>➤ BACKGROUND ➤ METHODOLOGY </a:t>
            </a:r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8A6993-86ED-47F0-91C6-2E574223166C}"/>
                  </a:ext>
                </a:extLst>
              </p:cNvPr>
              <p:cNvSpPr/>
              <p:nvPr/>
            </p:nvSpPr>
            <p:spPr>
              <a:xfrm>
                <a:off x="2413484" y="3612290"/>
                <a:ext cx="20565785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Append a block calculating a differentiable cost function for the route deviation which maintains equivalent contact with object (constant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)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Minimize the new cost function using the final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ato" panose="020F050202020403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ato" panose="020F0502020204030203" pitchFamily="34" charset="0"/>
                          </a:rPr>
                          <m:t>𝛽</m:t>
                        </m:r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ato" panose="020F0502020204030203" pitchFamily="34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ato" panose="020F0502020204030203" pitchFamily="34" charset="0"/>
                          </a:rPr>
                          <m:t>𝜎</m:t>
                        </m:r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ato" panose="020F0502020204030203" pitchFamily="34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ato" panose="020F0502020204030203" pitchFamily="34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parameters with gradient descent methods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8A6993-86ED-47F0-91C6-2E57422316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484" y="3612290"/>
                <a:ext cx="20565785" cy="1754326"/>
              </a:xfrm>
              <a:prstGeom prst="rect">
                <a:avLst/>
              </a:prstGeom>
              <a:blipFill>
                <a:blip r:embed="rId3"/>
                <a:stretch>
                  <a:fillRect l="-830" t="-5575" r="-533" b="-12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379FE8D-09A0-4E2A-B345-157788389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324" y="5954238"/>
            <a:ext cx="15238980" cy="705555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CB703D0-8ED7-479E-ABA9-BB64FAA3DB02}"/>
              </a:ext>
            </a:extLst>
          </p:cNvPr>
          <p:cNvGrpSpPr/>
          <p:nvPr/>
        </p:nvGrpSpPr>
        <p:grpSpPr>
          <a:xfrm>
            <a:off x="12939822" y="6087824"/>
            <a:ext cx="10187809" cy="4523121"/>
            <a:chOff x="13621516" y="5567765"/>
            <a:chExt cx="10187809" cy="452312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9F18FE-EBED-45C2-B988-5BAE9ECF3C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334"/>
            <a:stretch/>
          </p:blipFill>
          <p:spPr>
            <a:xfrm>
              <a:off x="13621516" y="6507210"/>
              <a:ext cx="10187809" cy="2343586"/>
            </a:xfrm>
            <a:prstGeom prst="rect">
              <a:avLst/>
            </a:prstGeom>
          </p:spPr>
        </p:pic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D8CE4EAF-D1CB-4943-9C3A-A31C3C44EC48}"/>
                </a:ext>
              </a:extLst>
            </p:cNvPr>
            <p:cNvSpPr/>
            <p:nvPr/>
          </p:nvSpPr>
          <p:spPr>
            <a:xfrm rot="5400000">
              <a:off x="21551710" y="6926055"/>
              <a:ext cx="316916" cy="3878884"/>
            </a:xfrm>
            <a:prstGeom prst="rightBrace">
              <a:avLst>
                <a:gd name="adj1" fmla="val 24781"/>
                <a:gd name="adj2" fmla="val 50000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D79F4EC-22B9-49DC-817C-4885BA592063}"/>
                </a:ext>
              </a:extLst>
            </p:cNvPr>
            <p:cNvSpPr txBox="1"/>
            <p:nvPr/>
          </p:nvSpPr>
          <p:spPr>
            <a:xfrm>
              <a:off x="19930441" y="9383000"/>
              <a:ext cx="37191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spc="300" dirty="0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CONSTANT CONTACT PERFORMANCE</a:t>
              </a:r>
              <a:endPara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endParaRPr>
            </a:p>
          </p:txBody>
        </p:sp>
        <p:sp>
          <p:nvSpPr>
            <p:cNvPr id="28" name="Right Brace 27">
              <a:extLst>
                <a:ext uri="{FF2B5EF4-FFF2-40B4-BE49-F238E27FC236}">
                  <a16:creationId xmlns:a16="http://schemas.microsoft.com/office/drawing/2014/main" id="{5919C66A-21B8-421E-96E6-EB0BC32BBA7A}"/>
                </a:ext>
              </a:extLst>
            </p:cNvPr>
            <p:cNvSpPr/>
            <p:nvPr/>
          </p:nvSpPr>
          <p:spPr>
            <a:xfrm rot="16200000">
              <a:off x="21761744" y="5576459"/>
              <a:ext cx="316916" cy="2425698"/>
            </a:xfrm>
            <a:prstGeom prst="rightBrace">
              <a:avLst>
                <a:gd name="adj1" fmla="val 24781"/>
                <a:gd name="adj2" fmla="val 50000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ABA3ECF-8F40-4D74-BF82-C4AD35597B22}"/>
                </a:ext>
              </a:extLst>
            </p:cNvPr>
            <p:cNvSpPr txBox="1"/>
            <p:nvPr/>
          </p:nvSpPr>
          <p:spPr>
            <a:xfrm>
              <a:off x="20060617" y="5626165"/>
              <a:ext cx="37191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spc="300" dirty="0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ALTERED FLIGHT NODES ARE USED</a:t>
              </a:r>
              <a:endPara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endParaRPr>
            </a:p>
          </p:txBody>
        </p:sp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F11D43A3-85F9-475C-B864-6BAFA049549A}"/>
                </a:ext>
              </a:extLst>
            </p:cNvPr>
            <p:cNvSpPr/>
            <p:nvPr/>
          </p:nvSpPr>
          <p:spPr>
            <a:xfrm rot="16200000">
              <a:off x="17202493" y="4023788"/>
              <a:ext cx="316916" cy="4819549"/>
            </a:xfrm>
            <a:prstGeom prst="rightBrace">
              <a:avLst>
                <a:gd name="adj1" fmla="val 24781"/>
                <a:gd name="adj2" fmla="val 50000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451A28A-A4CA-480A-8646-3CAC5AADB402}"/>
                </a:ext>
              </a:extLst>
            </p:cNvPr>
            <p:cNvSpPr txBox="1"/>
            <p:nvPr/>
          </p:nvSpPr>
          <p:spPr>
            <a:xfrm>
              <a:off x="14676030" y="5567765"/>
              <a:ext cx="57319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spc="300" dirty="0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AVG ALTERATION MAGNITUDE</a:t>
              </a:r>
              <a:endPara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3445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5466561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Conclusion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4A7EB6-F524-4388-8F99-62B07B67578E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</a:rPr>
              <a:t>➤ BACKGROUND ➤ METHODOLOGY </a:t>
            </a:r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RESULTS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8A6993-86ED-47F0-91C6-2E574223166C}"/>
              </a:ext>
            </a:extLst>
          </p:cNvPr>
          <p:cNvSpPr/>
          <p:nvPr/>
        </p:nvSpPr>
        <p:spPr>
          <a:xfrm>
            <a:off x="2413484" y="3612290"/>
            <a:ext cx="2056578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Presented a methodology for tracking moving objects with regular schedules by means of a genetic algorithm driven by a geometric heuristic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parallel encounter in the east fared better, with a 13% increase in the performance metric after only 24 ﬂights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123B557-0426-46C6-85EA-C05A443FE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78496" y="6228892"/>
            <a:ext cx="5696887" cy="5828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B1F528-67D4-4F12-B983-1C7814B4C43F}"/>
              </a:ext>
            </a:extLst>
          </p:cNvPr>
          <p:cNvSpPr txBox="1"/>
          <p:nvPr/>
        </p:nvSpPr>
        <p:spPr>
          <a:xfrm>
            <a:off x="2838944" y="12203078"/>
            <a:ext cx="3719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APPLIED SHAPING PARAMETERS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25660D-2E58-40D3-8DA9-CF71E3B2E842}"/>
              </a:ext>
            </a:extLst>
          </p:cNvPr>
          <p:cNvSpPr/>
          <p:nvPr/>
        </p:nvSpPr>
        <p:spPr>
          <a:xfrm>
            <a:off x="15039341" y="12276632"/>
            <a:ext cx="25030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685716D-E187-4B2D-A0CB-3AF14A2F74BD}"/>
                  </a:ext>
                </a:extLst>
              </p:cNvPr>
              <p:cNvSpPr/>
              <p:nvPr/>
            </p:nvSpPr>
            <p:spPr>
              <a:xfrm rot="16200000">
                <a:off x="7182010" y="9082945"/>
                <a:ext cx="503696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Performance Metric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8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685716D-E187-4B2D-A0CB-3AF14A2F74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182010" y="9082945"/>
                <a:ext cx="5036965" cy="523220"/>
              </a:xfrm>
              <a:prstGeom prst="rect">
                <a:avLst/>
              </a:prstGeom>
              <a:blipFill>
                <a:blip r:embed="rId4"/>
                <a:stretch>
                  <a:fillRect l="-11628" r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42EDE3A-4DFD-4665-93B9-D43C78C741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6291" y="6474034"/>
            <a:ext cx="11946836" cy="574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653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951581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Problem Statement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4804BF-390B-4743-B6A1-D655D81140C1}"/>
              </a:ext>
            </a:extLst>
          </p:cNvPr>
          <p:cNvCxnSpPr>
            <a:cxnSpLocks/>
          </p:cNvCxnSpPr>
          <p:nvPr/>
        </p:nvCxnSpPr>
        <p:spPr>
          <a:xfrm>
            <a:off x="8448261" y="5846462"/>
            <a:ext cx="9134061" cy="6052930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99FDF9-40BC-4A26-B68E-AA6E04EA974D}"/>
              </a:ext>
            </a:extLst>
          </p:cNvPr>
          <p:cNvCxnSpPr>
            <a:cxnSpLocks/>
          </p:cNvCxnSpPr>
          <p:nvPr/>
        </p:nvCxnSpPr>
        <p:spPr>
          <a:xfrm flipV="1">
            <a:off x="5527697" y="8589662"/>
            <a:ext cx="4369789" cy="184867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iamond 12">
            <a:extLst>
              <a:ext uri="{FF2B5EF4-FFF2-40B4-BE49-F238E27FC236}">
                <a16:creationId xmlns:a16="http://schemas.microsoft.com/office/drawing/2014/main" id="{FF731C7F-D99D-4F6B-A74B-B2749329428D}"/>
              </a:ext>
            </a:extLst>
          </p:cNvPr>
          <p:cNvSpPr/>
          <p:nvPr/>
        </p:nvSpPr>
        <p:spPr>
          <a:xfrm>
            <a:off x="8774364" y="5923721"/>
            <a:ext cx="677749" cy="650550"/>
          </a:xfrm>
          <a:prstGeom prst="diamond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CEA8EE9F-9C8B-46F0-8783-DA702E498AEB}"/>
              </a:ext>
            </a:extLst>
          </p:cNvPr>
          <p:cNvSpPr/>
          <p:nvPr/>
        </p:nvSpPr>
        <p:spPr>
          <a:xfrm>
            <a:off x="16785303" y="11248842"/>
            <a:ext cx="677749" cy="650550"/>
          </a:xfrm>
          <a:prstGeom prst="diamond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731D70-1548-4E02-B16F-86CFD083F1DC}"/>
              </a:ext>
            </a:extLst>
          </p:cNvPr>
          <p:cNvSpPr txBox="1"/>
          <p:nvPr/>
        </p:nvSpPr>
        <p:spPr>
          <a:xfrm>
            <a:off x="9452113" y="5542840"/>
            <a:ext cx="3568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TARGET OBJECT PATH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58C812-9B91-4D7F-AA4F-B45BB3F379DB}"/>
              </a:ext>
            </a:extLst>
          </p:cNvPr>
          <p:cNvSpPr txBox="1"/>
          <p:nvPr/>
        </p:nvSpPr>
        <p:spPr>
          <a:xfrm>
            <a:off x="3329731" y="5481662"/>
            <a:ext cx="1375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NORTH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376E98-03DB-4BFE-A82A-46DA2B35BDA4}"/>
              </a:ext>
            </a:extLst>
          </p:cNvPr>
          <p:cNvSpPr txBox="1"/>
          <p:nvPr/>
        </p:nvSpPr>
        <p:spPr>
          <a:xfrm>
            <a:off x="5212928" y="6883025"/>
            <a:ext cx="1009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EAST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CF293C1-2558-4B3D-B395-AE685B4B0536}"/>
              </a:ext>
            </a:extLst>
          </p:cNvPr>
          <p:cNvCxnSpPr>
            <a:cxnSpLocks/>
          </p:cNvCxnSpPr>
          <p:nvPr/>
        </p:nvCxnSpPr>
        <p:spPr>
          <a:xfrm>
            <a:off x="3540673" y="6610020"/>
            <a:ext cx="922986" cy="957329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76A46D2-1061-4192-891A-030F8F7A9A29}"/>
              </a:ext>
            </a:extLst>
          </p:cNvPr>
          <p:cNvCxnSpPr>
            <a:cxnSpLocks/>
          </p:cNvCxnSpPr>
          <p:nvPr/>
        </p:nvCxnSpPr>
        <p:spPr>
          <a:xfrm flipH="1">
            <a:off x="3562833" y="6618042"/>
            <a:ext cx="909041" cy="906949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26FCA60-8297-4480-A758-D2F3D89999AB}"/>
              </a:ext>
            </a:extLst>
          </p:cNvPr>
          <p:cNvCxnSpPr/>
          <p:nvPr/>
        </p:nvCxnSpPr>
        <p:spPr>
          <a:xfrm flipV="1">
            <a:off x="3997071" y="5973810"/>
            <a:ext cx="0" cy="219719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D900F49-889C-4F1E-B73E-8B40A7471979}"/>
              </a:ext>
            </a:extLst>
          </p:cNvPr>
          <p:cNvCxnSpPr>
            <a:cxnSpLocks/>
          </p:cNvCxnSpPr>
          <p:nvPr/>
        </p:nvCxnSpPr>
        <p:spPr>
          <a:xfrm>
            <a:off x="2872409" y="7088685"/>
            <a:ext cx="223630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6ACD142-EB8B-40EB-8552-CEC0485230DD}"/>
              </a:ext>
            </a:extLst>
          </p:cNvPr>
          <p:cNvSpPr txBox="1"/>
          <p:nvPr/>
        </p:nvSpPr>
        <p:spPr>
          <a:xfrm>
            <a:off x="1745120" y="6884094"/>
            <a:ext cx="1072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WEST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0B59DB-11F0-4A49-A1CD-19334B1CAF4E}"/>
              </a:ext>
            </a:extLst>
          </p:cNvPr>
          <p:cNvSpPr txBox="1"/>
          <p:nvPr/>
        </p:nvSpPr>
        <p:spPr>
          <a:xfrm>
            <a:off x="3329731" y="8238463"/>
            <a:ext cx="1375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SOUTH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AE83E7E-3033-4DC2-B0A9-6A4BCABF6893}"/>
              </a:ext>
            </a:extLst>
          </p:cNvPr>
          <p:cNvCxnSpPr>
            <a:cxnSpLocks/>
          </p:cNvCxnSpPr>
          <p:nvPr/>
        </p:nvCxnSpPr>
        <p:spPr>
          <a:xfrm flipH="1" flipV="1">
            <a:off x="9897486" y="8633332"/>
            <a:ext cx="5589218" cy="72412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1BC5A9B-3C22-449C-BB20-429E64E43001}"/>
              </a:ext>
            </a:extLst>
          </p:cNvPr>
          <p:cNvCxnSpPr>
            <a:cxnSpLocks/>
          </p:cNvCxnSpPr>
          <p:nvPr/>
        </p:nvCxnSpPr>
        <p:spPr>
          <a:xfrm flipV="1">
            <a:off x="15486704" y="7723997"/>
            <a:ext cx="4174436" cy="167713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C63EEE7-B76F-4E20-8A3D-BCCD08D09092}"/>
              </a:ext>
            </a:extLst>
          </p:cNvPr>
          <p:cNvSpPr/>
          <p:nvPr/>
        </p:nvSpPr>
        <p:spPr>
          <a:xfrm>
            <a:off x="9614221" y="8306397"/>
            <a:ext cx="566531" cy="56653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FC65E28-708A-444B-8BB8-456EEA580614}"/>
              </a:ext>
            </a:extLst>
          </p:cNvPr>
          <p:cNvSpPr/>
          <p:nvPr/>
        </p:nvSpPr>
        <p:spPr>
          <a:xfrm>
            <a:off x="15203439" y="9074194"/>
            <a:ext cx="566531" cy="56653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51CA14-5897-452A-847A-19C7146D738A}"/>
              </a:ext>
            </a:extLst>
          </p:cNvPr>
          <p:cNvCxnSpPr>
            <a:cxnSpLocks/>
          </p:cNvCxnSpPr>
          <p:nvPr/>
        </p:nvCxnSpPr>
        <p:spPr>
          <a:xfrm flipV="1">
            <a:off x="5527697" y="7723997"/>
            <a:ext cx="14133443" cy="2714343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AA1789EA-DE50-4C72-B832-37F5F8657382}"/>
              </a:ext>
            </a:extLst>
          </p:cNvPr>
          <p:cNvSpPr/>
          <p:nvPr/>
        </p:nvSpPr>
        <p:spPr>
          <a:xfrm>
            <a:off x="5244432" y="10155075"/>
            <a:ext cx="566531" cy="56653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A16B570-968B-470B-B68A-F126A39A6F35}"/>
              </a:ext>
            </a:extLst>
          </p:cNvPr>
          <p:cNvSpPr/>
          <p:nvPr/>
        </p:nvSpPr>
        <p:spPr>
          <a:xfrm>
            <a:off x="19377875" y="7441692"/>
            <a:ext cx="566531" cy="56653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CA23406-BBF6-4D59-9656-A90D72DAF1EE}"/>
              </a:ext>
            </a:extLst>
          </p:cNvPr>
          <p:cNvSpPr/>
          <p:nvPr/>
        </p:nvSpPr>
        <p:spPr>
          <a:xfrm>
            <a:off x="9703673" y="9312503"/>
            <a:ext cx="566531" cy="56653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92BD0AF-5E66-4D1F-A8B3-4480F06BD5F7}"/>
              </a:ext>
            </a:extLst>
          </p:cNvPr>
          <p:cNvSpPr/>
          <p:nvPr/>
        </p:nvSpPr>
        <p:spPr>
          <a:xfrm>
            <a:off x="14835692" y="8306397"/>
            <a:ext cx="566531" cy="56653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AC26455-C51B-453A-8CCE-36FCCA62B52F}"/>
              </a:ext>
            </a:extLst>
          </p:cNvPr>
          <p:cNvSpPr txBox="1"/>
          <p:nvPr/>
        </p:nvSpPr>
        <p:spPr>
          <a:xfrm>
            <a:off x="18259724" y="6349939"/>
            <a:ext cx="3715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UAV SCHEDULED PATH</a:t>
            </a:r>
          </a:p>
          <a:p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(ALTERED)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1A55F15-19D6-4ED4-87D5-F16C40E6AB50}"/>
              </a:ext>
            </a:extLst>
          </p:cNvPr>
          <p:cNvSpPr/>
          <p:nvPr/>
        </p:nvSpPr>
        <p:spPr>
          <a:xfrm>
            <a:off x="2068535" y="3849934"/>
            <a:ext cx="195987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rPr>
              <a:t>Develop a methodology to alter existing flight routes </a:t>
            </a:r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that balances the conflicting objectives of preserving the original route and increasing coverage of detected target motion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5DD37E-5A24-4EDA-A9C0-B70B73B41D3A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BACKGROUND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➤ RESULTS</a:t>
            </a:r>
          </a:p>
        </p:txBody>
      </p:sp>
    </p:spTree>
    <p:extLst>
      <p:ext uri="{BB962C8B-B14F-4D97-AF65-F5344CB8AC3E}">
        <p14:creationId xmlns:p14="http://schemas.microsoft.com/office/powerpoint/2010/main" val="1706110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5515164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Motivation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7A72C3-3AC3-D64F-96C6-D12F563DE94A}"/>
              </a:ext>
            </a:extLst>
          </p:cNvPr>
          <p:cNvSpPr txBox="1">
            <a:spLocks/>
          </p:cNvSpPr>
          <p:nvPr/>
        </p:nvSpPr>
        <p:spPr>
          <a:xfrm>
            <a:off x="1531319" y="4529306"/>
            <a:ext cx="12356339" cy="1265871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 methodology presented intends to contribute a novel heuristic solution based on regular geometry for predictable, but unknown, targets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2AED63-A423-44F6-8D7C-4B0D74B07C1D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BACKGROUND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➤ RESULTS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546313-0376-488B-8BDB-9EC3DEB018BF}"/>
              </a:ext>
            </a:extLst>
          </p:cNvPr>
          <p:cNvSpPr/>
          <p:nvPr/>
        </p:nvSpPr>
        <p:spPr>
          <a:xfrm>
            <a:off x="2068535" y="3849934"/>
            <a:ext cx="121903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Existing Solutions to pure SAT take a Probabilistic Approach</a:t>
            </a:r>
          </a:p>
        </p:txBody>
      </p:sp>
    </p:spTree>
    <p:extLst>
      <p:ext uri="{BB962C8B-B14F-4D97-AF65-F5344CB8AC3E}">
        <p14:creationId xmlns:p14="http://schemas.microsoft.com/office/powerpoint/2010/main" val="3392151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5515164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Motivation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7A72C3-3AC3-D64F-96C6-D12F563DE94A}"/>
              </a:ext>
            </a:extLst>
          </p:cNvPr>
          <p:cNvSpPr txBox="1">
            <a:spLocks/>
          </p:cNvSpPr>
          <p:nvPr/>
        </p:nvSpPr>
        <p:spPr>
          <a:xfrm>
            <a:off x="1531319" y="4529306"/>
            <a:ext cx="12356339" cy="1265871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 methodology presented intends to contribute a novel heuristic solution based on regular geometry for predictable, but unknown, targets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6D94F8-261E-684F-BF60-D7CD4138DBED}"/>
              </a:ext>
            </a:extLst>
          </p:cNvPr>
          <p:cNvSpPr/>
          <p:nvPr/>
        </p:nvSpPr>
        <p:spPr>
          <a:xfrm>
            <a:off x="2068535" y="3849934"/>
            <a:ext cx="121903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Existing Solutions to pure SAT take a Probabilistic Approach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2AED63-A423-44F6-8D7C-4B0D74B07C1D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BACKGROUND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➤ RESULTS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23F4282-1123-46E7-9607-EF64CBDDDAB8}"/>
              </a:ext>
            </a:extLst>
          </p:cNvPr>
          <p:cNvGrpSpPr/>
          <p:nvPr/>
        </p:nvGrpSpPr>
        <p:grpSpPr>
          <a:xfrm>
            <a:off x="2911494" y="6820931"/>
            <a:ext cx="18554661" cy="4940039"/>
            <a:chOff x="2099118" y="6731188"/>
            <a:chExt cx="18554661" cy="4940039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FF7DE81-53B8-4D25-AACA-4F20B0626238}"/>
                </a:ext>
              </a:extLst>
            </p:cNvPr>
            <p:cNvSpPr/>
            <p:nvPr/>
          </p:nvSpPr>
          <p:spPr>
            <a:xfrm>
              <a:off x="9986720" y="7662897"/>
              <a:ext cx="3088563" cy="304669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2236EC0-732D-4D71-B776-3A6FCC9327B1}"/>
                </a:ext>
              </a:extLst>
            </p:cNvPr>
            <p:cNvSpPr/>
            <p:nvPr/>
          </p:nvSpPr>
          <p:spPr>
            <a:xfrm>
              <a:off x="10308489" y="7988585"/>
              <a:ext cx="2445026" cy="239531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E67B1E4-E698-47E5-9E89-9C7B592ED8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95030" y="7650207"/>
              <a:ext cx="377687" cy="1672027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87AE9F8-D6CC-42E2-A1B5-B541B67608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95030" y="9322234"/>
              <a:ext cx="1076286" cy="277435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1471044-E0B9-4865-9A72-4E6C8306ACA4}"/>
                </a:ext>
              </a:extLst>
            </p:cNvPr>
            <p:cNvCxnSpPr>
              <a:cxnSpLocks/>
            </p:cNvCxnSpPr>
            <p:nvPr/>
          </p:nvCxnSpPr>
          <p:spPr>
            <a:xfrm>
              <a:off x="4500700" y="8486220"/>
              <a:ext cx="794330" cy="836014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6D9A6DC-4002-424C-8CD6-61CD5AAB9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8004" y="9322234"/>
              <a:ext cx="1987026" cy="602355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AE5A79-41F0-4E70-8CD5-E9611B280E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85298" y="9322234"/>
              <a:ext cx="209732" cy="836013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9D179D1C-7764-41B8-B780-A37B0B33A096}"/>
                </a:ext>
              </a:extLst>
            </p:cNvPr>
            <p:cNvSpPr/>
            <p:nvPr/>
          </p:nvSpPr>
          <p:spPr>
            <a:xfrm>
              <a:off x="4956156" y="8949119"/>
              <a:ext cx="677749" cy="65055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39C1EAF-8005-4354-B8BD-BB4B5CD55A42}"/>
                    </a:ext>
                  </a:extLst>
                </p:cNvPr>
                <p:cNvSpPr txBox="1"/>
                <p:nvPr/>
              </p:nvSpPr>
              <p:spPr>
                <a:xfrm>
                  <a:off x="2099118" y="9186242"/>
                  <a:ext cx="1104020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39C1EAF-8005-4354-B8BD-BB4B5CD55A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9118" y="9186242"/>
                  <a:ext cx="1104020" cy="55399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420755B-BA17-479E-ADCD-8F719C1F57C8}"/>
                </a:ext>
              </a:extLst>
            </p:cNvPr>
            <p:cNvCxnSpPr/>
            <p:nvPr/>
          </p:nvCxnSpPr>
          <p:spPr>
            <a:xfrm>
              <a:off x="6935786" y="9186242"/>
              <a:ext cx="244502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A887617-4D82-46E3-9C6B-428AB887B7AF}"/>
                </a:ext>
              </a:extLst>
            </p:cNvPr>
            <p:cNvSpPr/>
            <p:nvPr/>
          </p:nvSpPr>
          <p:spPr>
            <a:xfrm>
              <a:off x="10730902" y="8388969"/>
              <a:ext cx="1600200" cy="159454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DB53FE3B-65BA-4E24-901F-39E35FB73942}"/>
                </a:ext>
              </a:extLst>
            </p:cNvPr>
            <p:cNvSpPr/>
            <p:nvPr/>
          </p:nvSpPr>
          <p:spPr>
            <a:xfrm>
              <a:off x="11182717" y="8860967"/>
              <a:ext cx="677749" cy="65055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567D90A-4DA1-468E-9562-8E1B9E458A04}"/>
                </a:ext>
              </a:extLst>
            </p:cNvPr>
            <p:cNvSpPr txBox="1"/>
            <p:nvPr/>
          </p:nvSpPr>
          <p:spPr>
            <a:xfrm>
              <a:off x="9878345" y="10963341"/>
              <a:ext cx="35681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spc="300" dirty="0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POSSIBLE LOCATIONS AT NEXT TIME FRAME</a:t>
              </a:r>
              <a:endPara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AF42394-8B4E-43D5-9EA5-8AF2D8D7CA78}"/>
                </a:ext>
              </a:extLst>
            </p:cNvPr>
            <p:cNvSpPr txBox="1"/>
            <p:nvPr/>
          </p:nvSpPr>
          <p:spPr>
            <a:xfrm>
              <a:off x="2573494" y="10963341"/>
              <a:ext cx="54430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spc="300" dirty="0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TARGET’S POSSIBLE VELOCITIES FOR CURRENT TIME FRAME</a:t>
              </a:r>
              <a:endPara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21A0AD1-08F2-4194-AAEE-1FBC1D1EDAD7}"/>
                </a:ext>
              </a:extLst>
            </p:cNvPr>
            <p:cNvCxnSpPr/>
            <p:nvPr/>
          </p:nvCxnSpPr>
          <p:spPr>
            <a:xfrm>
              <a:off x="13816978" y="9169766"/>
              <a:ext cx="244502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DBF1277-B313-402B-99FA-63F1ED5132EA}"/>
                    </a:ext>
                  </a:extLst>
                </p:cNvPr>
                <p:cNvSpPr txBox="1"/>
                <p:nvPr/>
              </p:nvSpPr>
              <p:spPr>
                <a:xfrm>
                  <a:off x="5348928" y="9829900"/>
                  <a:ext cx="1052789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DBF1277-B313-402B-99FA-63F1ED5132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8928" y="9829900"/>
                  <a:ext cx="1052789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9C091E8-DAF3-4FCE-B360-D1FE01485685}"/>
                </a:ext>
              </a:extLst>
            </p:cNvPr>
            <p:cNvSpPr/>
            <p:nvPr/>
          </p:nvSpPr>
          <p:spPr>
            <a:xfrm>
              <a:off x="16690687" y="7345116"/>
              <a:ext cx="3963092" cy="326997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B34DA97-FB10-4D04-99AD-CED21E2D6A5F}"/>
                </a:ext>
              </a:extLst>
            </p:cNvPr>
            <p:cNvSpPr txBox="1"/>
            <p:nvPr/>
          </p:nvSpPr>
          <p:spPr>
            <a:xfrm>
              <a:off x="16888159" y="10876406"/>
              <a:ext cx="35681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spc="300" dirty="0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PROBABILITY MAP INFORMS TRACKING</a:t>
              </a:r>
              <a:endPara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96ED2D8-D6ED-4358-A80F-FC8179BED240}"/>
                </a:ext>
              </a:extLst>
            </p:cNvPr>
            <p:cNvSpPr/>
            <p:nvPr/>
          </p:nvSpPr>
          <p:spPr>
            <a:xfrm>
              <a:off x="17175788" y="8257838"/>
              <a:ext cx="1950410" cy="125306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F03881C-4A23-4BC1-B5CB-3CA3452A992D}"/>
                </a:ext>
              </a:extLst>
            </p:cNvPr>
            <p:cNvSpPr/>
            <p:nvPr/>
          </p:nvSpPr>
          <p:spPr>
            <a:xfrm>
              <a:off x="19076055" y="9081212"/>
              <a:ext cx="957652" cy="7732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243C259-95B1-4CA2-B341-2A295182B38D}"/>
                </a:ext>
              </a:extLst>
            </p:cNvPr>
            <p:cNvSpPr/>
            <p:nvPr/>
          </p:nvSpPr>
          <p:spPr>
            <a:xfrm rot="1499067">
              <a:off x="17564731" y="8952499"/>
              <a:ext cx="957652" cy="157548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ED8F22A-6685-4868-B45C-CFDA1A26C2C5}"/>
                </a:ext>
              </a:extLst>
            </p:cNvPr>
            <p:cNvSpPr/>
            <p:nvPr/>
          </p:nvSpPr>
          <p:spPr>
            <a:xfrm rot="6881701">
              <a:off x="17415321" y="9515662"/>
              <a:ext cx="1276488" cy="51311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920EA99-A5BE-4729-853C-7B2D43BA26FC}"/>
                </a:ext>
              </a:extLst>
            </p:cNvPr>
            <p:cNvSpPr/>
            <p:nvPr/>
          </p:nvSpPr>
          <p:spPr>
            <a:xfrm>
              <a:off x="17276818" y="8627815"/>
              <a:ext cx="1276488" cy="51311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BC59F85-2D19-4943-A94E-0F232BB4BC49}"/>
                </a:ext>
              </a:extLst>
            </p:cNvPr>
            <p:cNvSpPr/>
            <p:nvPr/>
          </p:nvSpPr>
          <p:spPr>
            <a:xfrm>
              <a:off x="19076055" y="7662897"/>
              <a:ext cx="798313" cy="72607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8042BEF-52F8-4D1F-8246-CD26A5714E7E}"/>
                </a:ext>
              </a:extLst>
            </p:cNvPr>
            <p:cNvSpPr/>
            <p:nvPr/>
          </p:nvSpPr>
          <p:spPr>
            <a:xfrm>
              <a:off x="19487914" y="8058501"/>
              <a:ext cx="538854" cy="48286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8AADA00-23B4-4CEE-81C2-7D008D70C87F}"/>
                </a:ext>
              </a:extLst>
            </p:cNvPr>
            <p:cNvSpPr/>
            <p:nvPr/>
          </p:nvSpPr>
          <p:spPr>
            <a:xfrm>
              <a:off x="19514764" y="8486219"/>
              <a:ext cx="359604" cy="31721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896492E-CEC2-4EE2-99BA-6E8D3FF7CFB8}"/>
                </a:ext>
              </a:extLst>
            </p:cNvPr>
            <p:cNvSpPr/>
            <p:nvPr/>
          </p:nvSpPr>
          <p:spPr>
            <a:xfrm>
              <a:off x="19175978" y="7779981"/>
              <a:ext cx="362079" cy="51311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E38CB8B-C24B-455B-B85E-F0CA0B1AAA3B}"/>
                </a:ext>
              </a:extLst>
            </p:cNvPr>
            <p:cNvSpPr/>
            <p:nvPr/>
          </p:nvSpPr>
          <p:spPr>
            <a:xfrm>
              <a:off x="16270853" y="7109120"/>
              <a:ext cx="1496119" cy="7732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5A71986-B856-4CE8-AF34-7D757DBB674A}"/>
                </a:ext>
              </a:extLst>
            </p:cNvPr>
            <p:cNvSpPr/>
            <p:nvPr/>
          </p:nvSpPr>
          <p:spPr>
            <a:xfrm>
              <a:off x="15463976" y="6731188"/>
              <a:ext cx="1226711" cy="1526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D9D48AF-A5F0-4895-9CDD-B7E4D63AF467}"/>
                </a:ext>
              </a:extLst>
            </p:cNvPr>
            <p:cNvSpPr/>
            <p:nvPr/>
          </p:nvSpPr>
          <p:spPr>
            <a:xfrm>
              <a:off x="15535539" y="6889222"/>
              <a:ext cx="3499266" cy="4558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Diamond 55">
              <a:extLst>
                <a:ext uri="{FF2B5EF4-FFF2-40B4-BE49-F238E27FC236}">
                  <a16:creationId xmlns:a16="http://schemas.microsoft.com/office/drawing/2014/main" id="{1AFEBDF5-EDD8-4D5B-8A40-0B864FEBE814}"/>
                </a:ext>
              </a:extLst>
            </p:cNvPr>
            <p:cNvSpPr/>
            <p:nvPr/>
          </p:nvSpPr>
          <p:spPr>
            <a:xfrm>
              <a:off x="17373075" y="8769306"/>
              <a:ext cx="235446" cy="249548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Diamond 56">
              <a:extLst>
                <a:ext uri="{FF2B5EF4-FFF2-40B4-BE49-F238E27FC236}">
                  <a16:creationId xmlns:a16="http://schemas.microsoft.com/office/drawing/2014/main" id="{ABBC6982-95DD-4E6F-93EA-DFDFCCDAF7E8}"/>
                </a:ext>
              </a:extLst>
            </p:cNvPr>
            <p:cNvSpPr/>
            <p:nvPr/>
          </p:nvSpPr>
          <p:spPr>
            <a:xfrm>
              <a:off x="18032785" y="9433125"/>
              <a:ext cx="235446" cy="249548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Diamond 57">
              <a:extLst>
                <a:ext uri="{FF2B5EF4-FFF2-40B4-BE49-F238E27FC236}">
                  <a16:creationId xmlns:a16="http://schemas.microsoft.com/office/drawing/2014/main" id="{C664B2B9-2EE8-4584-96AF-BD99D702CC4C}"/>
                </a:ext>
              </a:extLst>
            </p:cNvPr>
            <p:cNvSpPr/>
            <p:nvPr/>
          </p:nvSpPr>
          <p:spPr>
            <a:xfrm>
              <a:off x="19202507" y="7911762"/>
              <a:ext cx="235446" cy="249548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00488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50BA32C8-0459-4B1A-8370-2F5D7B078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6251" y="3839995"/>
            <a:ext cx="11004412" cy="81056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5515164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Motivation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7A72C3-3AC3-D64F-96C6-D12F563DE94A}"/>
              </a:ext>
            </a:extLst>
          </p:cNvPr>
          <p:cNvSpPr txBox="1">
            <a:spLocks/>
          </p:cNvSpPr>
          <p:nvPr/>
        </p:nvSpPr>
        <p:spPr>
          <a:xfrm>
            <a:off x="1531319" y="4529306"/>
            <a:ext cx="12356339" cy="1265871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 methodology presented intends to contribute a novel heuristic solution based on regular geometry for predictable, but unknown, targets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6D94F8-261E-684F-BF60-D7CD4138DBED}"/>
              </a:ext>
            </a:extLst>
          </p:cNvPr>
          <p:cNvSpPr/>
          <p:nvPr/>
        </p:nvSpPr>
        <p:spPr>
          <a:xfrm>
            <a:off x="2068535" y="3849934"/>
            <a:ext cx="125519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Existing Solutions to pure SAT take a Probabilistic Approach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2AED63-A423-44F6-8D7C-4B0D74B07C1D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BACKGROUND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➤ RESULTS</a:t>
            </a:r>
          </a:p>
        </p:txBody>
      </p:sp>
      <p:sp>
        <p:nvSpPr>
          <p:cNvPr id="53" name="Subtitle 2">
            <a:extLst>
              <a:ext uri="{FF2B5EF4-FFF2-40B4-BE49-F238E27FC236}">
                <a16:creationId xmlns:a16="http://schemas.microsoft.com/office/drawing/2014/main" id="{BE759E2C-3F55-4114-8371-56378048126F}"/>
              </a:ext>
            </a:extLst>
          </p:cNvPr>
          <p:cNvSpPr txBox="1">
            <a:spLocks/>
          </p:cNvSpPr>
          <p:nvPr/>
        </p:nvSpPr>
        <p:spPr>
          <a:xfrm>
            <a:off x="1531320" y="6893503"/>
            <a:ext cx="11352212" cy="1265871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 genetic algorithm is guided by imagining regular target paths as 3-dimensional line segments to mold into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079C179-09B1-45D9-956B-33A38D40C5A6}"/>
              </a:ext>
            </a:extLst>
          </p:cNvPr>
          <p:cNvSpPr/>
          <p:nvPr/>
        </p:nvSpPr>
        <p:spPr>
          <a:xfrm>
            <a:off x="2068536" y="6214131"/>
            <a:ext cx="108149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Geometric Approach to Search-and-Track Problem</a:t>
            </a:r>
          </a:p>
        </p:txBody>
      </p:sp>
    </p:spTree>
    <p:extLst>
      <p:ext uri="{BB962C8B-B14F-4D97-AF65-F5344CB8AC3E}">
        <p14:creationId xmlns:p14="http://schemas.microsoft.com/office/powerpoint/2010/main" val="2802562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DC396B-1E82-4FE2-A7C3-ABBFC18E3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9164" y="3588561"/>
            <a:ext cx="10081626" cy="85373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5515164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Motivation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7A72C3-3AC3-D64F-96C6-D12F563DE94A}"/>
              </a:ext>
            </a:extLst>
          </p:cNvPr>
          <p:cNvSpPr txBox="1">
            <a:spLocks/>
          </p:cNvSpPr>
          <p:nvPr/>
        </p:nvSpPr>
        <p:spPr>
          <a:xfrm>
            <a:off x="1531319" y="4529306"/>
            <a:ext cx="12356339" cy="1265871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 methodology presented intends to contribute a novel heuristic solution based on regular geometry for predictable, but unknown, targets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2AED63-A423-44F6-8D7C-4B0D74B07C1D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BACKGROUND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➤ RESULTS</a:t>
            </a:r>
          </a:p>
        </p:txBody>
      </p:sp>
      <p:sp>
        <p:nvSpPr>
          <p:cNvPr id="53" name="Subtitle 2">
            <a:extLst>
              <a:ext uri="{FF2B5EF4-FFF2-40B4-BE49-F238E27FC236}">
                <a16:creationId xmlns:a16="http://schemas.microsoft.com/office/drawing/2014/main" id="{BE759E2C-3F55-4114-8371-56378048126F}"/>
              </a:ext>
            </a:extLst>
          </p:cNvPr>
          <p:cNvSpPr txBox="1">
            <a:spLocks/>
          </p:cNvSpPr>
          <p:nvPr/>
        </p:nvSpPr>
        <p:spPr>
          <a:xfrm>
            <a:off x="1531320" y="6893503"/>
            <a:ext cx="11352212" cy="1265871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 genetic algorithm is guided by imagining regular target paths as 3-dimensional line segments to mold into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079C179-09B1-45D9-956B-33A38D40C5A6}"/>
              </a:ext>
            </a:extLst>
          </p:cNvPr>
          <p:cNvSpPr/>
          <p:nvPr/>
        </p:nvSpPr>
        <p:spPr>
          <a:xfrm>
            <a:off x="2068536" y="6214131"/>
            <a:ext cx="108149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Geometric Approach to Search-and-Track Problem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03B591-A618-4EB8-B376-5717AEBD2F99}"/>
              </a:ext>
            </a:extLst>
          </p:cNvPr>
          <p:cNvSpPr/>
          <p:nvPr/>
        </p:nvSpPr>
        <p:spPr>
          <a:xfrm>
            <a:off x="2068535" y="3849934"/>
            <a:ext cx="125519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Existing Solutions to pure SAT take a Probabilistic Approach</a:t>
            </a:r>
          </a:p>
        </p:txBody>
      </p:sp>
    </p:spTree>
    <p:extLst>
      <p:ext uri="{BB962C8B-B14F-4D97-AF65-F5344CB8AC3E}">
        <p14:creationId xmlns:p14="http://schemas.microsoft.com/office/powerpoint/2010/main" val="4012035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5515164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Motivation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7A72C3-3AC3-D64F-96C6-D12F563DE94A}"/>
              </a:ext>
            </a:extLst>
          </p:cNvPr>
          <p:cNvSpPr txBox="1">
            <a:spLocks/>
          </p:cNvSpPr>
          <p:nvPr/>
        </p:nvSpPr>
        <p:spPr>
          <a:xfrm>
            <a:off x="1531319" y="4529306"/>
            <a:ext cx="12356339" cy="1265871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defPPr>
              <a:defRPr lang="en-US"/>
            </a:defPPr>
            <a:lvl1pPr indent="0" defTabSz="1087636">
              <a:lnSpc>
                <a:spcPts val="4299"/>
              </a:lnSpc>
              <a:spcBef>
                <a:spcPct val="20000"/>
              </a:spcBef>
              <a:buFont typeface="Arial"/>
              <a:buNone/>
              <a:defRPr sz="2800">
                <a:solidFill>
                  <a:schemeClr val="bg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The methodology presented intends to contribute a novel heuristic solution based on regular geometry for predictable, but unknown, targets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2AED63-A423-44F6-8D7C-4B0D74B07C1D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BACKGROUND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➤ RESULTS</a:t>
            </a:r>
          </a:p>
        </p:txBody>
      </p:sp>
      <p:sp>
        <p:nvSpPr>
          <p:cNvPr id="53" name="Subtitle 2">
            <a:extLst>
              <a:ext uri="{FF2B5EF4-FFF2-40B4-BE49-F238E27FC236}">
                <a16:creationId xmlns:a16="http://schemas.microsoft.com/office/drawing/2014/main" id="{BE759E2C-3F55-4114-8371-56378048126F}"/>
              </a:ext>
            </a:extLst>
          </p:cNvPr>
          <p:cNvSpPr txBox="1">
            <a:spLocks/>
          </p:cNvSpPr>
          <p:nvPr/>
        </p:nvSpPr>
        <p:spPr>
          <a:xfrm>
            <a:off x="1531320" y="6893503"/>
            <a:ext cx="11352212" cy="1265871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defPPr>
              <a:defRPr lang="en-US"/>
            </a:defPPr>
            <a:lvl1pPr indent="0" defTabSz="1087636">
              <a:lnSpc>
                <a:spcPts val="4299"/>
              </a:lnSpc>
              <a:spcBef>
                <a:spcPct val="20000"/>
              </a:spcBef>
              <a:buFont typeface="Arial"/>
              <a:buNone/>
              <a:defRPr sz="2800">
                <a:solidFill>
                  <a:schemeClr val="bg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The genetic algorithm is guided by imagining regular target paths as 3-dimensional line segments to mold into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079C179-09B1-45D9-956B-33A38D40C5A6}"/>
              </a:ext>
            </a:extLst>
          </p:cNvPr>
          <p:cNvSpPr/>
          <p:nvPr/>
        </p:nvSpPr>
        <p:spPr>
          <a:xfrm>
            <a:off x="2068536" y="6214131"/>
            <a:ext cx="108149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rPr>
              <a:t>Geometric Approach to Search-and-Track Problem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F7F62BB-CE36-4290-A90F-4543915B46E6}"/>
              </a:ext>
            </a:extLst>
          </p:cNvPr>
          <p:cNvSpPr txBox="1">
            <a:spLocks/>
          </p:cNvSpPr>
          <p:nvPr/>
        </p:nvSpPr>
        <p:spPr>
          <a:xfrm>
            <a:off x="1559644" y="9690978"/>
            <a:ext cx="11760284" cy="1265871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 user interface developed allows the user to utilize the genetic algorithm to increase tracking performance for a fleet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B53669-72BB-44F6-A0E8-D3A65972B931}"/>
              </a:ext>
            </a:extLst>
          </p:cNvPr>
          <p:cNvSpPr/>
          <p:nvPr/>
        </p:nvSpPr>
        <p:spPr>
          <a:xfrm>
            <a:off x="2091792" y="8490649"/>
            <a:ext cx="113522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 Open-Source Guidance Software for Managing UAV Fleets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C1DC40-9A3E-445C-90E3-79F5A269CEB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6152" y="5795177"/>
            <a:ext cx="9758845" cy="738158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BFFF1A5-6DE1-43FC-8815-852B2635BBFF}"/>
              </a:ext>
            </a:extLst>
          </p:cNvPr>
          <p:cNvSpPr/>
          <p:nvPr/>
        </p:nvSpPr>
        <p:spPr>
          <a:xfrm>
            <a:off x="2068535" y="3849934"/>
            <a:ext cx="125519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Existing Solutions to pure SAT take a Probabilistic Approach</a:t>
            </a:r>
          </a:p>
        </p:txBody>
      </p:sp>
    </p:spTree>
    <p:extLst>
      <p:ext uri="{BB962C8B-B14F-4D97-AF65-F5344CB8AC3E}">
        <p14:creationId xmlns:p14="http://schemas.microsoft.com/office/powerpoint/2010/main" val="3239920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5515164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Motivation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7A72C3-3AC3-D64F-96C6-D12F563DE94A}"/>
              </a:ext>
            </a:extLst>
          </p:cNvPr>
          <p:cNvSpPr txBox="1">
            <a:spLocks/>
          </p:cNvSpPr>
          <p:nvPr/>
        </p:nvSpPr>
        <p:spPr>
          <a:xfrm>
            <a:off x="1531319" y="4529306"/>
            <a:ext cx="12356339" cy="1265871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defPPr>
              <a:defRPr lang="en-US"/>
            </a:defPPr>
            <a:lvl1pPr indent="0" defTabSz="1087636">
              <a:lnSpc>
                <a:spcPts val="4299"/>
              </a:lnSpc>
              <a:spcBef>
                <a:spcPct val="20000"/>
              </a:spcBef>
              <a:buFont typeface="Arial"/>
              <a:buNone/>
              <a:defRPr sz="2800">
                <a:solidFill>
                  <a:schemeClr val="bg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The methodology presented intends to contribute a novel heuristic solution based on regular geometry for predictable, but unknown, targets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2AED63-A423-44F6-8D7C-4B0D74B07C1D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BACKGROUND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➤ RESULTS</a:t>
            </a:r>
          </a:p>
        </p:txBody>
      </p:sp>
      <p:sp>
        <p:nvSpPr>
          <p:cNvPr id="53" name="Subtitle 2">
            <a:extLst>
              <a:ext uri="{FF2B5EF4-FFF2-40B4-BE49-F238E27FC236}">
                <a16:creationId xmlns:a16="http://schemas.microsoft.com/office/drawing/2014/main" id="{BE759E2C-3F55-4114-8371-56378048126F}"/>
              </a:ext>
            </a:extLst>
          </p:cNvPr>
          <p:cNvSpPr txBox="1">
            <a:spLocks/>
          </p:cNvSpPr>
          <p:nvPr/>
        </p:nvSpPr>
        <p:spPr>
          <a:xfrm>
            <a:off x="1531320" y="6893503"/>
            <a:ext cx="11352212" cy="1265871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defPPr>
              <a:defRPr lang="en-US"/>
            </a:defPPr>
            <a:lvl1pPr indent="0" defTabSz="1087636">
              <a:lnSpc>
                <a:spcPts val="4299"/>
              </a:lnSpc>
              <a:spcBef>
                <a:spcPct val="20000"/>
              </a:spcBef>
              <a:buFont typeface="Arial"/>
              <a:buNone/>
              <a:defRPr sz="2800">
                <a:solidFill>
                  <a:schemeClr val="bg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The genetic algorithm is guided by imagining regular target paths as 3-dimensional line segments to mold into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079C179-09B1-45D9-956B-33A38D40C5A6}"/>
              </a:ext>
            </a:extLst>
          </p:cNvPr>
          <p:cNvSpPr/>
          <p:nvPr/>
        </p:nvSpPr>
        <p:spPr>
          <a:xfrm>
            <a:off x="2068536" y="6214131"/>
            <a:ext cx="108149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rPr>
              <a:t>Geometric Approach to Search-and-Track Problem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F7F62BB-CE36-4290-A90F-4543915B46E6}"/>
              </a:ext>
            </a:extLst>
          </p:cNvPr>
          <p:cNvSpPr txBox="1">
            <a:spLocks/>
          </p:cNvSpPr>
          <p:nvPr/>
        </p:nvSpPr>
        <p:spPr>
          <a:xfrm>
            <a:off x="1559644" y="9690978"/>
            <a:ext cx="11760284" cy="1265871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 user interface developed allows the user to utilize the genetic algorithm to increase tracking performance for a fleet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B53669-72BB-44F6-A0E8-D3A65972B931}"/>
              </a:ext>
            </a:extLst>
          </p:cNvPr>
          <p:cNvSpPr/>
          <p:nvPr/>
        </p:nvSpPr>
        <p:spPr>
          <a:xfrm>
            <a:off x="2091792" y="8490649"/>
            <a:ext cx="113522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 Open-Source Guidance Software for Managing UAV Fleets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C1DC40-9A3E-445C-90E3-79F5A269CEB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6469" y="5795177"/>
            <a:ext cx="9758845" cy="738158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A0F477-39E8-43DC-9E47-7BE898D0B21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0538" y="5891892"/>
            <a:ext cx="11381238" cy="71881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022C3BE-D820-4C0D-9E1D-FA19833208FF}"/>
              </a:ext>
            </a:extLst>
          </p:cNvPr>
          <p:cNvSpPr/>
          <p:nvPr/>
        </p:nvSpPr>
        <p:spPr>
          <a:xfrm>
            <a:off x="2068535" y="3849934"/>
            <a:ext cx="125519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Existing Solutions to pure SAT take a Probabilistic Approach</a:t>
            </a:r>
          </a:p>
        </p:txBody>
      </p:sp>
    </p:spTree>
    <p:extLst>
      <p:ext uri="{BB962C8B-B14F-4D97-AF65-F5344CB8AC3E}">
        <p14:creationId xmlns:p14="http://schemas.microsoft.com/office/powerpoint/2010/main" val="193292037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64808</TotalTime>
  <Words>1107</Words>
  <Application>Microsoft Office PowerPoint</Application>
  <PresentationFormat>Custom</PresentationFormat>
  <Paragraphs>182</Paragraphs>
  <Slides>27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Cambria Math</vt:lpstr>
      <vt:lpstr>Lato</vt:lpstr>
      <vt:lpstr>Lato Heavy</vt:lpstr>
      <vt:lpstr>Lato Light</vt:lpstr>
      <vt:lpstr>Montserrat</vt:lpstr>
      <vt:lpstr>Montserrat Hairline</vt:lpstr>
      <vt:lpstr>Montserrat Light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Leonardo Pinero-Perez</cp:lastModifiedBy>
  <cp:revision>10992</cp:revision>
  <dcterms:created xsi:type="dcterms:W3CDTF">2014-11-12T21:47:38Z</dcterms:created>
  <dcterms:modified xsi:type="dcterms:W3CDTF">2019-06-17T12:14:37Z</dcterms:modified>
  <cp:category/>
</cp:coreProperties>
</file>